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2" r:id="rId18"/>
    <p:sldId id="272" r:id="rId19"/>
    <p:sldId id="273" r:id="rId20"/>
    <p:sldId id="274" r:id="rId21"/>
    <p:sldId id="275" r:id="rId22"/>
    <p:sldId id="276" r:id="rId23"/>
    <p:sldId id="277" r:id="rId24"/>
    <p:sldId id="278" r:id="rId25"/>
    <p:sldId id="279" r:id="rId26"/>
    <p:sldId id="280" r:id="rId27"/>
    <p:sldId id="281" r:id="rId28"/>
  </p:sldIdLst>
  <p:sldSz cx="18288000" cy="10287000"/>
  <p:notesSz cx="6858000" cy="9144000"/>
  <p:embeddedFontLst>
    <p:embeddedFont>
      <p:font typeface="Comic Sans" panose="030F0902030302020204" pitchFamily="66" charset="0"/>
      <p:regular r:id="rId30"/>
      <p:bold r:id="rId31"/>
      <p:boldItalic r:id="rId32"/>
    </p:embeddedFont>
    <p:embeddedFont>
      <p:font typeface="Comic Sans Bold" panose="03000902030302020204" pitchFamily="66" charset="0"/>
      <p:regular r:id="rId33"/>
      <p:bold r:id="rId34"/>
    </p:embeddedFont>
    <p:embeddedFont>
      <p:font typeface="Poppins" pitchFamily="2" charset="77"/>
      <p:regular r:id="rId35"/>
      <p:bold r:id="rId36"/>
      <p:italic r:id="rId37"/>
      <p:boldItalic r:id="rId38"/>
    </p:embeddedFont>
    <p:embeddedFont>
      <p:font typeface="Poppins Bold" pitchFamily="2" charset="77"/>
      <p:regular r:id="rId39"/>
      <p:bold r:id="rId40"/>
    </p:embeddedFont>
    <p:embeddedFont>
      <p:font typeface="Sailors Condensed" panose="02000000000000000000"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26" autoAdjust="0"/>
  </p:normalViewPr>
  <p:slideViewPr>
    <p:cSldViewPr>
      <p:cViewPr varScale="1">
        <p:scale>
          <a:sx n="80" d="100"/>
          <a:sy n="80" d="100"/>
        </p:scale>
        <p:origin x="82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9EE8B7-D102-6641-8A09-5F0FA7491689}" type="datetimeFigureOut">
              <a:rPr lang="fr-FR" smtClean="0"/>
              <a:t>06/01/2026</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56843-0D80-FB46-8957-7BBDB7BFA13A}" type="slidenum">
              <a:rPr lang="fr-FR" smtClean="0"/>
              <a:t>‹n°›</a:t>
            </a:fld>
            <a:endParaRPr lang="fr-FR"/>
          </a:p>
        </p:txBody>
      </p:sp>
    </p:spTree>
    <p:extLst>
      <p:ext uri="{BB962C8B-B14F-4D97-AF65-F5344CB8AC3E}">
        <p14:creationId xmlns:p14="http://schemas.microsoft.com/office/powerpoint/2010/main" val="350405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856843-0D80-FB46-8957-7BBDB7BFA13A}" type="slidenum">
              <a:rPr lang="fr-FR" smtClean="0"/>
              <a:t>7</a:t>
            </a:fld>
            <a:endParaRPr lang="fr-FR"/>
          </a:p>
        </p:txBody>
      </p:sp>
    </p:spTree>
    <p:extLst>
      <p:ext uri="{BB962C8B-B14F-4D97-AF65-F5344CB8AC3E}">
        <p14:creationId xmlns:p14="http://schemas.microsoft.com/office/powerpoint/2010/main" val="278722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6.sv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5.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8.sv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7.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9.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0.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32.sv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31.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34.sv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33.png"/><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36.sv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35.png"/><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37.jpeg"/><Relationship Id="rId5" Type="http://schemas.openxmlformats.org/officeDocument/2006/relationships/image" Target="../media/image9.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11.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4.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6.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5.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8.sv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2.sv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1.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4.sv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3.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33512">
            <a:off x="-1628464" y="425072"/>
            <a:ext cx="9395043" cy="12129750"/>
          </a:xfrm>
          <a:custGeom>
            <a:avLst/>
            <a:gdLst/>
            <a:ahLst/>
            <a:cxnLst/>
            <a:rect l="l" t="t" r="r" b="b"/>
            <a:pathLst>
              <a:path w="9395043" h="12129750">
                <a:moveTo>
                  <a:pt x="0" y="0"/>
                </a:moveTo>
                <a:lnTo>
                  <a:pt x="9395043" y="0"/>
                </a:lnTo>
                <a:lnTo>
                  <a:pt x="9395043" y="12129750"/>
                </a:lnTo>
                <a:lnTo>
                  <a:pt x="0" y="121297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3" name="Group 3"/>
          <p:cNvGrpSpPr/>
          <p:nvPr/>
        </p:nvGrpSpPr>
        <p:grpSpPr>
          <a:xfrm>
            <a:off x="-1392985" y="7715250"/>
            <a:ext cx="21073969" cy="3086100"/>
            <a:chOff x="0" y="0"/>
            <a:chExt cx="5550346" cy="812800"/>
          </a:xfrm>
        </p:grpSpPr>
        <p:sp>
          <p:nvSpPr>
            <p:cNvPr id="4" name="Freeform 4"/>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5" name="TextBox 5"/>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9831729">
            <a:off x="10696189" y="-3445383"/>
            <a:ext cx="10522093" cy="7269810"/>
          </a:xfrm>
          <a:custGeom>
            <a:avLst/>
            <a:gdLst/>
            <a:ahLst/>
            <a:cxnLst/>
            <a:rect l="l" t="t" r="r" b="b"/>
            <a:pathLst>
              <a:path w="10522093" h="7269810">
                <a:moveTo>
                  <a:pt x="0" y="0"/>
                </a:moveTo>
                <a:lnTo>
                  <a:pt x="10522094" y="0"/>
                </a:lnTo>
                <a:lnTo>
                  <a:pt x="10522094" y="7269810"/>
                </a:lnTo>
                <a:lnTo>
                  <a:pt x="0" y="72698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7" name="Freeform 7"/>
          <p:cNvSpPr/>
          <p:nvPr/>
        </p:nvSpPr>
        <p:spPr>
          <a:xfrm>
            <a:off x="1352596" y="2556526"/>
            <a:ext cx="5094637" cy="6172200"/>
          </a:xfrm>
          <a:custGeom>
            <a:avLst/>
            <a:gdLst/>
            <a:ahLst/>
            <a:cxnLst/>
            <a:rect l="l" t="t" r="r" b="b"/>
            <a:pathLst>
              <a:path w="5094637" h="6172200">
                <a:moveTo>
                  <a:pt x="0" y="0"/>
                </a:moveTo>
                <a:lnTo>
                  <a:pt x="5094636" y="0"/>
                </a:lnTo>
                <a:lnTo>
                  <a:pt x="5094636" y="6172200"/>
                </a:lnTo>
                <a:lnTo>
                  <a:pt x="0" y="6172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8" name="TextBox 8"/>
          <p:cNvSpPr txBox="1"/>
          <p:nvPr/>
        </p:nvSpPr>
        <p:spPr>
          <a:xfrm>
            <a:off x="7413705" y="2290087"/>
            <a:ext cx="10010974" cy="3352539"/>
          </a:xfrm>
          <a:prstGeom prst="rect">
            <a:avLst/>
          </a:prstGeom>
        </p:spPr>
        <p:txBody>
          <a:bodyPr lIns="0" tIns="0" rIns="0" bIns="0" rtlCol="0" anchor="t">
            <a:spAutoFit/>
          </a:bodyPr>
          <a:lstStyle/>
          <a:p>
            <a:pPr algn="ctr">
              <a:lnSpc>
                <a:spcPts val="13139"/>
              </a:lnSpc>
              <a:spcBef>
                <a:spcPct val="0"/>
              </a:spcBef>
            </a:pPr>
            <a:r>
              <a:rPr lang="en-US" sz="9385">
                <a:solidFill>
                  <a:srgbClr val="000000"/>
                </a:solidFill>
                <a:latin typeface="Sailors Condensed"/>
                <a:ea typeface="Sailors Condensed"/>
                <a:cs typeface="Sailors Condensed"/>
                <a:sym typeface="Sailors Condensed"/>
              </a:rPr>
              <a:t>Capsule: L’ANXIÉTÉ EN 5 MINUTES</a:t>
            </a:r>
          </a:p>
        </p:txBody>
      </p:sp>
      <p:sp>
        <p:nvSpPr>
          <p:cNvPr id="9" name="TextBox 9"/>
          <p:cNvSpPr txBox="1"/>
          <p:nvPr/>
        </p:nvSpPr>
        <p:spPr>
          <a:xfrm>
            <a:off x="7315669" y="6071878"/>
            <a:ext cx="10207046" cy="1128395"/>
          </a:xfrm>
          <a:prstGeom prst="rect">
            <a:avLst/>
          </a:prstGeom>
        </p:spPr>
        <p:txBody>
          <a:bodyPr lIns="0" tIns="0" rIns="0" bIns="0" rtlCol="0" anchor="t">
            <a:spAutoFit/>
          </a:bodyPr>
          <a:lstStyle/>
          <a:p>
            <a:pPr algn="ctr">
              <a:lnSpc>
                <a:spcPts val="4480"/>
              </a:lnSpc>
              <a:spcBef>
                <a:spcPct val="0"/>
              </a:spcBef>
            </a:pPr>
            <a:r>
              <a:rPr lang="en-US" sz="3200" spc="435">
                <a:solidFill>
                  <a:srgbClr val="000000"/>
                </a:solidFill>
                <a:latin typeface="Poppins"/>
                <a:ea typeface="Poppins"/>
                <a:cs typeface="Poppins"/>
                <a:sym typeface="Poppins"/>
              </a:rPr>
              <a:t>Magalie Arsenault, éducatrice spécialisée</a:t>
            </a:r>
          </a:p>
        </p:txBody>
      </p:sp>
      <p:pic>
        <p:nvPicPr>
          <p:cNvPr id="45" name="Audio 44">
            <a:extLst>
              <a:ext uri="{FF2B5EF4-FFF2-40B4-BE49-F238E27FC236}">
                <a16:creationId xmlns:a16="http://schemas.microsoft.com/office/drawing/2014/main" id="{25A67FBC-5C61-62CD-7FA1-4F3E8F96257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004"/>
    </mc:Choice>
    <mc:Fallback>
      <p:transition spd="slow" advTm="70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713909" y="5657850"/>
            <a:ext cx="2476361" cy="4114800"/>
          </a:xfrm>
          <a:custGeom>
            <a:avLst/>
            <a:gdLst/>
            <a:ahLst/>
            <a:cxnLst/>
            <a:rect l="l" t="t" r="r" b="b"/>
            <a:pathLst>
              <a:path w="2476361" h="4114800">
                <a:moveTo>
                  <a:pt x="0" y="0"/>
                </a:moveTo>
                <a:lnTo>
                  <a:pt x="2476362" y="0"/>
                </a:lnTo>
                <a:lnTo>
                  <a:pt x="247636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 name="TextBox 8"/>
          <p:cNvSpPr txBox="1"/>
          <p:nvPr/>
        </p:nvSpPr>
        <p:spPr>
          <a:xfrm>
            <a:off x="1028700" y="1622584"/>
            <a:ext cx="16025602" cy="448056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0000"/>
                </a:solidFill>
                <a:latin typeface="Poppins"/>
                <a:ea typeface="Poppins"/>
                <a:cs typeface="Poppins"/>
                <a:sym typeface="Poppins"/>
              </a:rPr>
              <a:t>le corps reste en état d’alerte</a:t>
            </a:r>
          </a:p>
          <a:p>
            <a:pPr marL="777240" lvl="1" indent="-388620" algn="l">
              <a:lnSpc>
                <a:spcPts val="5040"/>
              </a:lnSpc>
              <a:buFont typeface="Arial"/>
              <a:buChar char="•"/>
            </a:pPr>
            <a:r>
              <a:rPr lang="en-US" sz="3600">
                <a:solidFill>
                  <a:srgbClr val="000000"/>
                </a:solidFill>
                <a:latin typeface="Poppins"/>
                <a:ea typeface="Poppins"/>
                <a:cs typeface="Poppins"/>
                <a:sym typeface="Poppins"/>
              </a:rPr>
              <a:t>difficulté à se détendre même en sécurité</a:t>
            </a:r>
          </a:p>
          <a:p>
            <a:pPr marL="777240" lvl="1" indent="-388620" algn="l">
              <a:lnSpc>
                <a:spcPts val="5040"/>
              </a:lnSpc>
              <a:buFont typeface="Arial"/>
              <a:buChar char="•"/>
            </a:pPr>
            <a:r>
              <a:rPr lang="en-US" sz="3600">
                <a:solidFill>
                  <a:srgbClr val="000000"/>
                </a:solidFill>
                <a:latin typeface="Poppins"/>
                <a:ea typeface="Poppins"/>
                <a:cs typeface="Poppins"/>
                <a:sym typeface="Poppins"/>
              </a:rPr>
              <a:t>récupération lente après le stress</a:t>
            </a:r>
          </a:p>
          <a:p>
            <a:pPr marL="777240" lvl="1" indent="-388620" algn="l">
              <a:lnSpc>
                <a:spcPts val="5040"/>
              </a:lnSpc>
              <a:buFont typeface="Arial"/>
              <a:buChar char="•"/>
            </a:pPr>
            <a:r>
              <a:rPr lang="en-US" sz="3600">
                <a:solidFill>
                  <a:srgbClr val="000000"/>
                </a:solidFill>
                <a:latin typeface="Poppins"/>
                <a:ea typeface="Poppins"/>
                <a:cs typeface="Poppins"/>
                <a:sym typeface="Poppins"/>
              </a:rPr>
              <a:t>seuil de tolérance plus bas</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Le système nerveux n’a plus assez de pauses pour se rééquilibrer.</a:t>
            </a:r>
          </a:p>
          <a:p>
            <a:pPr algn="l">
              <a:lnSpc>
                <a:spcPts val="5040"/>
              </a:lnSpc>
            </a:pPr>
            <a:endParaRPr lang="en-US" sz="3600">
              <a:solidFill>
                <a:srgbClr val="000000"/>
              </a:solidFill>
              <a:latin typeface="Poppins"/>
              <a:ea typeface="Poppins"/>
              <a:cs typeface="Poppins"/>
              <a:sym typeface="Poppins"/>
            </a:endParaRPr>
          </a:p>
        </p:txBody>
      </p:sp>
      <p:sp>
        <p:nvSpPr>
          <p:cNvPr id="9" name="TextBox 9"/>
          <p:cNvSpPr txBox="1"/>
          <p:nvPr/>
        </p:nvSpPr>
        <p:spPr>
          <a:xfrm>
            <a:off x="1456077" y="522922"/>
            <a:ext cx="16080860"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LEs impacts (long terme): sur le système nerveux</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23" name="Audio 22">
            <a:extLst>
              <a:ext uri="{FF2B5EF4-FFF2-40B4-BE49-F238E27FC236}">
                <a16:creationId xmlns:a16="http://schemas.microsoft.com/office/drawing/2014/main" id="{C167E422-284D-DCCB-5FBE-8933F370166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684"/>
    </mc:Choice>
    <mc:Fallback>
      <p:transition spd="slow" advTm="13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622584"/>
            <a:ext cx="16025602" cy="575691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0000"/>
                </a:solidFill>
                <a:latin typeface="Poppins"/>
                <a:ea typeface="Poppins"/>
                <a:cs typeface="Poppins"/>
                <a:sym typeface="Poppins"/>
              </a:rPr>
              <a:t>hypervigilance constante</a:t>
            </a:r>
          </a:p>
          <a:p>
            <a:pPr marL="777240" lvl="1" indent="-388620" algn="l">
              <a:lnSpc>
                <a:spcPts val="5040"/>
              </a:lnSpc>
              <a:buFont typeface="Arial"/>
              <a:buChar char="•"/>
            </a:pPr>
            <a:r>
              <a:rPr lang="en-US" sz="3600">
                <a:solidFill>
                  <a:srgbClr val="000000"/>
                </a:solidFill>
                <a:latin typeface="Poppins"/>
                <a:ea typeface="Poppins"/>
                <a:cs typeface="Poppins"/>
                <a:sym typeface="Poppins"/>
              </a:rPr>
              <a:t>pensées négatives ou catastrophes</a:t>
            </a:r>
          </a:p>
          <a:p>
            <a:pPr marL="777240" lvl="1" indent="-388620" algn="l">
              <a:lnSpc>
                <a:spcPts val="5040"/>
              </a:lnSpc>
              <a:buFont typeface="Arial"/>
              <a:buChar char="•"/>
            </a:pPr>
            <a:r>
              <a:rPr lang="en-US" sz="3600">
                <a:solidFill>
                  <a:srgbClr val="000000"/>
                </a:solidFill>
                <a:latin typeface="Poppins"/>
                <a:ea typeface="Poppins"/>
                <a:cs typeface="Poppins"/>
                <a:sym typeface="Poppins"/>
              </a:rPr>
              <a:t>difficulté à prendre du recul</a:t>
            </a:r>
          </a:p>
          <a:p>
            <a:pPr marL="777240" lvl="1" indent="-388620" algn="l">
              <a:lnSpc>
                <a:spcPts val="5040"/>
              </a:lnSpc>
              <a:buFont typeface="Arial"/>
              <a:buChar char="•"/>
            </a:pPr>
            <a:r>
              <a:rPr lang="en-US" sz="3600">
                <a:solidFill>
                  <a:srgbClr val="000000"/>
                </a:solidFill>
                <a:latin typeface="Poppins"/>
                <a:ea typeface="Poppins"/>
                <a:cs typeface="Poppins"/>
                <a:sym typeface="Poppins"/>
              </a:rPr>
              <a:t>baisse de concentration et de mémoire</a:t>
            </a:r>
          </a:p>
          <a:p>
            <a:pPr marL="777240" lvl="1" indent="-388620" algn="l">
              <a:lnSpc>
                <a:spcPts val="5040"/>
              </a:lnSpc>
              <a:buFont typeface="Arial"/>
              <a:buChar char="•"/>
            </a:pPr>
            <a:r>
              <a:rPr lang="en-US" sz="3600">
                <a:solidFill>
                  <a:srgbClr val="000000"/>
                </a:solidFill>
                <a:latin typeface="Poppins"/>
                <a:ea typeface="Poppins"/>
                <a:cs typeface="Poppins"/>
                <a:sym typeface="Poppins"/>
              </a:rPr>
              <a:t>rigidité mentale (tout ou rien)</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Le cerveau est occupé à surveiller le danger, pas à réfléchir calmement.</a:t>
            </a:r>
          </a:p>
          <a:p>
            <a:pPr algn="l">
              <a:lnSpc>
                <a:spcPts val="5040"/>
              </a:lnSpc>
            </a:pPr>
            <a:endParaRPr lang="en-US" sz="3600">
              <a:solidFill>
                <a:srgbClr val="000000"/>
              </a:solidFill>
              <a:latin typeface="Poppins"/>
              <a:ea typeface="Poppins"/>
              <a:cs typeface="Poppins"/>
              <a:sym typeface="Poppins"/>
            </a:endParaRPr>
          </a:p>
        </p:txBody>
      </p:sp>
      <p:sp>
        <p:nvSpPr>
          <p:cNvPr id="8" name="Freeform 8"/>
          <p:cNvSpPr/>
          <p:nvPr/>
        </p:nvSpPr>
        <p:spPr>
          <a:xfrm>
            <a:off x="12816910" y="1588348"/>
            <a:ext cx="3774776" cy="3555152"/>
          </a:xfrm>
          <a:custGeom>
            <a:avLst/>
            <a:gdLst/>
            <a:ahLst/>
            <a:cxnLst/>
            <a:rect l="l" t="t" r="r" b="b"/>
            <a:pathLst>
              <a:path w="3774776" h="3555152">
                <a:moveTo>
                  <a:pt x="0" y="0"/>
                </a:moveTo>
                <a:lnTo>
                  <a:pt x="3774776" y="0"/>
                </a:lnTo>
                <a:lnTo>
                  <a:pt x="3774776" y="3555152"/>
                </a:lnTo>
                <a:lnTo>
                  <a:pt x="0" y="35551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 name="TextBox 9"/>
          <p:cNvSpPr txBox="1"/>
          <p:nvPr/>
        </p:nvSpPr>
        <p:spPr>
          <a:xfrm>
            <a:off x="1456077" y="522922"/>
            <a:ext cx="16507869"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LEs impacts (long terme): sur le cerveau et les pensées</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22" name="Audio 21">
            <a:extLst>
              <a:ext uri="{FF2B5EF4-FFF2-40B4-BE49-F238E27FC236}">
                <a16:creationId xmlns:a16="http://schemas.microsoft.com/office/drawing/2014/main" id="{D7EC79F1-5DD1-8633-5174-6FC965DD18F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860"/>
    </mc:Choice>
    <mc:Fallback>
      <p:transition spd="slow" advTm="20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4996469" y="5740744"/>
            <a:ext cx="2665584" cy="3949013"/>
          </a:xfrm>
          <a:custGeom>
            <a:avLst/>
            <a:gdLst/>
            <a:ahLst/>
            <a:cxnLst/>
            <a:rect l="l" t="t" r="r" b="b"/>
            <a:pathLst>
              <a:path w="2665584" h="3949013">
                <a:moveTo>
                  <a:pt x="0" y="0"/>
                </a:moveTo>
                <a:lnTo>
                  <a:pt x="2665584" y="0"/>
                </a:lnTo>
                <a:lnTo>
                  <a:pt x="2665584" y="3949012"/>
                </a:lnTo>
                <a:lnTo>
                  <a:pt x="0" y="3949012"/>
                </a:lnTo>
                <a:lnTo>
                  <a:pt x="0" y="0"/>
                </a:lnTo>
                <a:close/>
              </a:path>
            </a:pathLst>
          </a:custGeom>
          <a:blipFill>
            <a:blip r:embed="rId6"/>
            <a:stretch>
              <a:fillRect/>
            </a:stretch>
          </a:blipFill>
        </p:spPr>
        <p:txBody>
          <a:bodyPr/>
          <a:lstStyle/>
          <a:p>
            <a:endParaRPr lang="fr-FR"/>
          </a:p>
        </p:txBody>
      </p:sp>
      <p:sp>
        <p:nvSpPr>
          <p:cNvPr id="8" name="TextBox 8"/>
          <p:cNvSpPr txBox="1"/>
          <p:nvPr/>
        </p:nvSpPr>
        <p:spPr>
          <a:xfrm>
            <a:off x="1028700" y="1622584"/>
            <a:ext cx="16025602" cy="448056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0000"/>
                </a:solidFill>
                <a:latin typeface="Poppins"/>
                <a:ea typeface="Poppins"/>
                <a:cs typeface="Poppins"/>
                <a:sym typeface="Poppins"/>
              </a:rPr>
              <a:t>irritabilité</a:t>
            </a:r>
          </a:p>
          <a:p>
            <a:pPr marL="777240" lvl="1" indent="-388620" algn="l">
              <a:lnSpc>
                <a:spcPts val="5040"/>
              </a:lnSpc>
              <a:buFont typeface="Arial"/>
              <a:buChar char="•"/>
            </a:pPr>
            <a:r>
              <a:rPr lang="en-US" sz="3600">
                <a:solidFill>
                  <a:srgbClr val="000000"/>
                </a:solidFill>
                <a:latin typeface="Poppins"/>
                <a:ea typeface="Poppins"/>
                <a:cs typeface="Poppins"/>
                <a:sym typeface="Poppins"/>
              </a:rPr>
              <a:t>réactions émotionnelles plus intenses</a:t>
            </a:r>
          </a:p>
          <a:p>
            <a:pPr marL="777240" lvl="1" indent="-388620" algn="l">
              <a:lnSpc>
                <a:spcPts val="5040"/>
              </a:lnSpc>
              <a:buFont typeface="Arial"/>
              <a:buChar char="•"/>
            </a:pPr>
            <a:r>
              <a:rPr lang="en-US" sz="3600">
                <a:solidFill>
                  <a:srgbClr val="000000"/>
                </a:solidFill>
                <a:latin typeface="Poppins"/>
                <a:ea typeface="Poppins"/>
                <a:cs typeface="Poppins"/>
                <a:sym typeface="Poppins"/>
              </a:rPr>
              <a:t>difficulté à gérer la frustration</a:t>
            </a:r>
          </a:p>
          <a:p>
            <a:pPr marL="777240" lvl="1" indent="-388620" algn="l">
              <a:lnSpc>
                <a:spcPts val="5040"/>
              </a:lnSpc>
              <a:buFont typeface="Arial"/>
              <a:buChar char="•"/>
            </a:pPr>
            <a:r>
              <a:rPr lang="en-US" sz="3600">
                <a:solidFill>
                  <a:srgbClr val="000000"/>
                </a:solidFill>
                <a:latin typeface="Poppins"/>
                <a:ea typeface="Poppins"/>
                <a:cs typeface="Poppins"/>
                <a:sym typeface="Poppins"/>
              </a:rPr>
              <a:t>sentiment d’être submergé plus rapidement</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Les émotions montent plus vite et redescendent plus lentement.</a:t>
            </a:r>
          </a:p>
          <a:p>
            <a:pPr algn="l">
              <a:lnSpc>
                <a:spcPts val="5040"/>
              </a:lnSpc>
            </a:pPr>
            <a:endParaRPr lang="en-US" sz="3600">
              <a:solidFill>
                <a:srgbClr val="000000"/>
              </a:solidFill>
              <a:latin typeface="Poppins"/>
              <a:ea typeface="Poppins"/>
              <a:cs typeface="Poppins"/>
              <a:sym typeface="Poppins"/>
            </a:endParaRPr>
          </a:p>
        </p:txBody>
      </p:sp>
      <p:sp>
        <p:nvSpPr>
          <p:cNvPr id="9" name="TextBox 9"/>
          <p:cNvSpPr txBox="1"/>
          <p:nvPr/>
        </p:nvSpPr>
        <p:spPr>
          <a:xfrm>
            <a:off x="1456077" y="522922"/>
            <a:ext cx="16507869"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LEs impacts (long terme): sur les émotions</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28" name="Audio 27">
            <a:extLst>
              <a:ext uri="{FF2B5EF4-FFF2-40B4-BE49-F238E27FC236}">
                <a16:creationId xmlns:a16="http://schemas.microsoft.com/office/drawing/2014/main" id="{6664BFF2-0171-9815-F713-C6E85914AB7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430"/>
    </mc:Choice>
    <mc:Fallback>
      <p:transition spd="slow" advTm="13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4384063" y="5593052"/>
            <a:ext cx="3356932" cy="4244397"/>
          </a:xfrm>
          <a:custGeom>
            <a:avLst/>
            <a:gdLst/>
            <a:ahLst/>
            <a:cxnLst/>
            <a:rect l="l" t="t" r="r" b="b"/>
            <a:pathLst>
              <a:path w="3356932" h="4244397">
                <a:moveTo>
                  <a:pt x="0" y="0"/>
                </a:moveTo>
                <a:lnTo>
                  <a:pt x="3356932" y="0"/>
                </a:lnTo>
                <a:lnTo>
                  <a:pt x="3356932" y="4244396"/>
                </a:lnTo>
                <a:lnTo>
                  <a:pt x="0" y="4244396"/>
                </a:lnTo>
                <a:lnTo>
                  <a:pt x="0" y="0"/>
                </a:lnTo>
                <a:close/>
              </a:path>
            </a:pathLst>
          </a:custGeom>
          <a:blipFill>
            <a:blip r:embed="rId6"/>
            <a:stretch>
              <a:fillRect/>
            </a:stretch>
          </a:blipFill>
        </p:spPr>
        <p:txBody>
          <a:bodyPr/>
          <a:lstStyle/>
          <a:p>
            <a:endParaRPr lang="fr-FR"/>
          </a:p>
        </p:txBody>
      </p:sp>
      <p:sp>
        <p:nvSpPr>
          <p:cNvPr id="8" name="TextBox 8"/>
          <p:cNvSpPr txBox="1"/>
          <p:nvPr/>
        </p:nvSpPr>
        <p:spPr>
          <a:xfrm>
            <a:off x="1028700" y="1622584"/>
            <a:ext cx="16025602" cy="448056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0000"/>
                </a:solidFill>
                <a:latin typeface="Poppins"/>
                <a:ea typeface="Poppins"/>
                <a:cs typeface="Poppins"/>
                <a:sym typeface="Poppins"/>
              </a:rPr>
              <a:t>fatigue persistante</a:t>
            </a:r>
          </a:p>
          <a:p>
            <a:pPr marL="777240" lvl="1" indent="-388620" algn="l">
              <a:lnSpc>
                <a:spcPts val="5040"/>
              </a:lnSpc>
              <a:buFont typeface="Arial"/>
              <a:buChar char="•"/>
            </a:pPr>
            <a:r>
              <a:rPr lang="en-US" sz="3600">
                <a:solidFill>
                  <a:srgbClr val="000000"/>
                </a:solidFill>
                <a:latin typeface="Poppins"/>
                <a:ea typeface="Poppins"/>
                <a:cs typeface="Poppins"/>
                <a:sym typeface="Poppins"/>
              </a:rPr>
              <a:t>sensation d’épuisement même après le repos</a:t>
            </a:r>
          </a:p>
          <a:p>
            <a:pPr marL="777240" lvl="1" indent="-388620" algn="l">
              <a:lnSpc>
                <a:spcPts val="5040"/>
              </a:lnSpc>
              <a:buFont typeface="Arial"/>
              <a:buChar char="•"/>
            </a:pPr>
            <a:r>
              <a:rPr lang="en-US" sz="3600">
                <a:solidFill>
                  <a:srgbClr val="000000"/>
                </a:solidFill>
                <a:latin typeface="Poppins"/>
                <a:ea typeface="Poppins"/>
                <a:cs typeface="Poppins"/>
                <a:sym typeface="Poppins"/>
              </a:rPr>
              <a:t>sommeil moins réparateur</a:t>
            </a:r>
          </a:p>
          <a:p>
            <a:pPr marL="777240" lvl="1" indent="-388620" algn="l">
              <a:lnSpc>
                <a:spcPts val="5040"/>
              </a:lnSpc>
              <a:buFont typeface="Arial"/>
              <a:buChar char="•"/>
            </a:pPr>
            <a:r>
              <a:rPr lang="en-US" sz="3600">
                <a:solidFill>
                  <a:srgbClr val="000000"/>
                </a:solidFill>
                <a:latin typeface="Poppins"/>
                <a:ea typeface="Poppins"/>
                <a:cs typeface="Poppins"/>
                <a:sym typeface="Poppins"/>
              </a:rPr>
              <a:t>impression de « batterie vide »</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Le corps dépense beaucoup d’énergie à rester en alerte.</a:t>
            </a:r>
          </a:p>
          <a:p>
            <a:pPr algn="l">
              <a:lnSpc>
                <a:spcPts val="5040"/>
              </a:lnSpc>
            </a:pPr>
            <a:endParaRPr lang="en-US" sz="3600">
              <a:solidFill>
                <a:srgbClr val="000000"/>
              </a:solidFill>
              <a:latin typeface="Poppins"/>
              <a:ea typeface="Poppins"/>
              <a:cs typeface="Poppins"/>
              <a:sym typeface="Poppins"/>
            </a:endParaRPr>
          </a:p>
        </p:txBody>
      </p:sp>
      <p:sp>
        <p:nvSpPr>
          <p:cNvPr id="9" name="TextBox 9"/>
          <p:cNvSpPr txBox="1"/>
          <p:nvPr/>
        </p:nvSpPr>
        <p:spPr>
          <a:xfrm>
            <a:off x="1456077" y="522922"/>
            <a:ext cx="16507869"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LEs impacts (long terme): sur l’énergie et la fatigue</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22" name="Audio 21">
            <a:extLst>
              <a:ext uri="{FF2B5EF4-FFF2-40B4-BE49-F238E27FC236}">
                <a16:creationId xmlns:a16="http://schemas.microsoft.com/office/drawing/2014/main" id="{2F191EBC-AE0C-0489-61DE-C22584D7F6D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149"/>
    </mc:Choice>
    <mc:Fallback>
      <p:transition spd="slow" advTm="13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622584"/>
            <a:ext cx="16025602" cy="575691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0000"/>
                </a:solidFill>
                <a:latin typeface="Poppins"/>
                <a:ea typeface="Poppins"/>
                <a:cs typeface="Poppins"/>
                <a:sym typeface="Poppins"/>
              </a:rPr>
              <a:t>évitement de certaines situations</a:t>
            </a:r>
          </a:p>
          <a:p>
            <a:pPr marL="777240" lvl="1" indent="-388620" algn="l">
              <a:lnSpc>
                <a:spcPts val="5040"/>
              </a:lnSpc>
              <a:buFont typeface="Arial"/>
              <a:buChar char="•"/>
            </a:pPr>
            <a:r>
              <a:rPr lang="en-US" sz="3600">
                <a:solidFill>
                  <a:srgbClr val="000000"/>
                </a:solidFill>
                <a:latin typeface="Poppins"/>
                <a:ea typeface="Poppins"/>
                <a:cs typeface="Poppins"/>
                <a:sym typeface="Poppins"/>
              </a:rPr>
              <a:t>procrastination</a:t>
            </a:r>
          </a:p>
          <a:p>
            <a:pPr marL="777240" lvl="1" indent="-388620" algn="l">
              <a:lnSpc>
                <a:spcPts val="5040"/>
              </a:lnSpc>
              <a:buFont typeface="Arial"/>
              <a:buChar char="•"/>
            </a:pPr>
            <a:r>
              <a:rPr lang="en-US" sz="3600">
                <a:solidFill>
                  <a:srgbClr val="000000"/>
                </a:solidFill>
                <a:latin typeface="Poppins"/>
                <a:ea typeface="Poppins"/>
                <a:cs typeface="Poppins"/>
                <a:sym typeface="Poppins"/>
              </a:rPr>
              <a:t>besoin excessif de réassurance</a:t>
            </a:r>
          </a:p>
          <a:p>
            <a:pPr marL="777240" lvl="1" indent="-388620" algn="l">
              <a:lnSpc>
                <a:spcPts val="5040"/>
              </a:lnSpc>
              <a:buFont typeface="Arial"/>
              <a:buChar char="•"/>
            </a:pPr>
            <a:r>
              <a:rPr lang="en-US" sz="3600">
                <a:solidFill>
                  <a:srgbClr val="000000"/>
                </a:solidFill>
                <a:latin typeface="Poppins"/>
                <a:ea typeface="Poppins"/>
                <a:cs typeface="Poppins"/>
                <a:sym typeface="Poppins"/>
              </a:rPr>
              <a:t>contrôle excessif</a:t>
            </a:r>
          </a:p>
          <a:p>
            <a:pPr marL="777240" lvl="1" indent="-388620" algn="l">
              <a:lnSpc>
                <a:spcPts val="5040"/>
              </a:lnSpc>
              <a:buFont typeface="Arial"/>
              <a:buChar char="•"/>
            </a:pPr>
            <a:r>
              <a:rPr lang="en-US" sz="3600">
                <a:solidFill>
                  <a:srgbClr val="000000"/>
                </a:solidFill>
                <a:latin typeface="Poppins"/>
                <a:ea typeface="Poppins"/>
                <a:cs typeface="Poppins"/>
                <a:sym typeface="Poppins"/>
              </a:rPr>
              <a:t>isolement ou explosions émotionnelles</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Ces comportements soulagent à court terme, mais entretiennent l’anxiété.</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2"/>
            <a:ext cx="16507869"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LEs impacts (long terme): sur le comportement</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
        <p:nvSpPr>
          <p:cNvPr id="10" name="Freeform 10"/>
          <p:cNvSpPr/>
          <p:nvPr/>
        </p:nvSpPr>
        <p:spPr>
          <a:xfrm>
            <a:off x="13386286" y="5959361"/>
            <a:ext cx="4707623" cy="2840266"/>
          </a:xfrm>
          <a:custGeom>
            <a:avLst/>
            <a:gdLst/>
            <a:ahLst/>
            <a:cxnLst/>
            <a:rect l="l" t="t" r="r" b="b"/>
            <a:pathLst>
              <a:path w="4707623" h="2840266">
                <a:moveTo>
                  <a:pt x="0" y="0"/>
                </a:moveTo>
                <a:lnTo>
                  <a:pt x="4707623" y="0"/>
                </a:lnTo>
                <a:lnTo>
                  <a:pt x="4707623" y="2840266"/>
                </a:lnTo>
                <a:lnTo>
                  <a:pt x="0" y="2840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pic>
        <p:nvPicPr>
          <p:cNvPr id="16" name="Audio 15">
            <a:extLst>
              <a:ext uri="{FF2B5EF4-FFF2-40B4-BE49-F238E27FC236}">
                <a16:creationId xmlns:a16="http://schemas.microsoft.com/office/drawing/2014/main" id="{5BCB4876-048E-0D82-F727-973A377076A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947"/>
    </mc:Choice>
    <mc:Fallback>
      <p:transition spd="slow" advTm="19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622584"/>
            <a:ext cx="16025602" cy="5118735"/>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0000"/>
                </a:solidFill>
                <a:latin typeface="Poppins"/>
                <a:ea typeface="Poppins"/>
                <a:cs typeface="Poppins"/>
                <a:sym typeface="Poppins"/>
              </a:rPr>
              <a:t>hypersensibilité au jugement</a:t>
            </a:r>
          </a:p>
          <a:p>
            <a:pPr marL="777240" lvl="1" indent="-388620" algn="l">
              <a:lnSpc>
                <a:spcPts val="5040"/>
              </a:lnSpc>
              <a:buFont typeface="Arial"/>
              <a:buChar char="•"/>
            </a:pPr>
            <a:r>
              <a:rPr lang="en-US" sz="3600">
                <a:solidFill>
                  <a:srgbClr val="000000"/>
                </a:solidFill>
                <a:latin typeface="Poppins"/>
                <a:ea typeface="Poppins"/>
                <a:cs typeface="Poppins"/>
                <a:sym typeface="Poppins"/>
              </a:rPr>
              <a:t>peur du rejet ou de décevoir</a:t>
            </a:r>
          </a:p>
          <a:p>
            <a:pPr marL="777240" lvl="1" indent="-388620" algn="l">
              <a:lnSpc>
                <a:spcPts val="5040"/>
              </a:lnSpc>
              <a:buFont typeface="Arial"/>
              <a:buChar char="•"/>
            </a:pPr>
            <a:r>
              <a:rPr lang="en-US" sz="3600">
                <a:solidFill>
                  <a:srgbClr val="000000"/>
                </a:solidFill>
                <a:latin typeface="Poppins"/>
                <a:ea typeface="Poppins"/>
                <a:cs typeface="Poppins"/>
                <a:sym typeface="Poppins"/>
              </a:rPr>
              <a:t>difficulté à demander de l’aide</a:t>
            </a:r>
          </a:p>
          <a:p>
            <a:pPr marL="777240" lvl="1" indent="-388620" algn="l">
              <a:lnSpc>
                <a:spcPts val="5040"/>
              </a:lnSpc>
              <a:buFont typeface="Arial"/>
              <a:buChar char="•"/>
            </a:pPr>
            <a:r>
              <a:rPr lang="en-US" sz="3600">
                <a:solidFill>
                  <a:srgbClr val="000000"/>
                </a:solidFill>
                <a:latin typeface="Poppins"/>
                <a:ea typeface="Poppins"/>
                <a:cs typeface="Poppins"/>
                <a:sym typeface="Poppins"/>
              </a:rPr>
              <a:t>tensions relationnelles</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Le cerveau perçoit les relations comme des zones à risque plutôt que comme des appuis.</a:t>
            </a:r>
          </a:p>
          <a:p>
            <a:pPr algn="l">
              <a:lnSpc>
                <a:spcPts val="5040"/>
              </a:lnSpc>
            </a:pPr>
            <a:endParaRPr lang="en-US" sz="3600">
              <a:solidFill>
                <a:srgbClr val="000000"/>
              </a:solidFill>
              <a:latin typeface="Poppins"/>
              <a:ea typeface="Poppins"/>
              <a:cs typeface="Poppins"/>
              <a:sym typeface="Poppins"/>
            </a:endParaRPr>
          </a:p>
        </p:txBody>
      </p:sp>
      <p:sp>
        <p:nvSpPr>
          <p:cNvPr id="8" name="Freeform 8"/>
          <p:cNvSpPr/>
          <p:nvPr/>
        </p:nvSpPr>
        <p:spPr>
          <a:xfrm>
            <a:off x="652252" y="6031358"/>
            <a:ext cx="2827990" cy="4114800"/>
          </a:xfrm>
          <a:custGeom>
            <a:avLst/>
            <a:gdLst/>
            <a:ahLst/>
            <a:cxnLst/>
            <a:rect l="l" t="t" r="r" b="b"/>
            <a:pathLst>
              <a:path w="2827990" h="4114800">
                <a:moveTo>
                  <a:pt x="0" y="0"/>
                </a:moveTo>
                <a:lnTo>
                  <a:pt x="2827990" y="0"/>
                </a:lnTo>
                <a:lnTo>
                  <a:pt x="282799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 name="TextBox 9"/>
          <p:cNvSpPr txBox="1"/>
          <p:nvPr/>
        </p:nvSpPr>
        <p:spPr>
          <a:xfrm>
            <a:off x="1456077" y="522922"/>
            <a:ext cx="16507869"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LEs impacts (long terme): sur les relations</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14" name="Audio 13">
            <a:extLst>
              <a:ext uri="{FF2B5EF4-FFF2-40B4-BE49-F238E27FC236}">
                <a16:creationId xmlns:a16="http://schemas.microsoft.com/office/drawing/2014/main" id="{93024B18-09E3-3609-E920-7051B793301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154"/>
    </mc:Choice>
    <mc:Fallback>
      <p:transition spd="slow" advTm="17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4562672" y="665797"/>
            <a:ext cx="2919427" cy="2746217"/>
          </a:xfrm>
          <a:custGeom>
            <a:avLst/>
            <a:gdLst/>
            <a:ahLst/>
            <a:cxnLst/>
            <a:rect l="l" t="t" r="r" b="b"/>
            <a:pathLst>
              <a:path w="2919427" h="2746217">
                <a:moveTo>
                  <a:pt x="0" y="0"/>
                </a:moveTo>
                <a:lnTo>
                  <a:pt x="2919426" y="0"/>
                </a:lnTo>
                <a:lnTo>
                  <a:pt x="2919426" y="2746217"/>
                </a:lnTo>
                <a:lnTo>
                  <a:pt x="0" y="2746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 name="TextBox 8"/>
          <p:cNvSpPr txBox="1"/>
          <p:nvPr/>
        </p:nvSpPr>
        <p:spPr>
          <a:xfrm>
            <a:off x="1028700" y="1622584"/>
            <a:ext cx="16025602" cy="448056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0000"/>
                </a:solidFill>
                <a:latin typeface="Poppins"/>
                <a:ea typeface="Poppins"/>
                <a:cs typeface="Poppins"/>
                <a:sym typeface="Poppins"/>
              </a:rPr>
              <a:t>Quand le corps reste trop souvent en mode alerte :</a:t>
            </a:r>
          </a:p>
          <a:p>
            <a:pPr marL="777240" lvl="1" indent="-388620" algn="l">
              <a:lnSpc>
                <a:spcPts val="5040"/>
              </a:lnSpc>
              <a:buFont typeface="Arial"/>
              <a:buChar char="•"/>
            </a:pPr>
            <a:r>
              <a:rPr lang="en-US" sz="3600">
                <a:solidFill>
                  <a:srgbClr val="000000"/>
                </a:solidFill>
                <a:latin typeface="Poppins"/>
                <a:ea typeface="Poppins"/>
                <a:cs typeface="Poppins"/>
                <a:sym typeface="Poppins"/>
              </a:rPr>
              <a:t>le cerveau devient plus sensible aux menaces</a:t>
            </a:r>
          </a:p>
          <a:p>
            <a:pPr marL="777240" lvl="1" indent="-388620" algn="l">
              <a:lnSpc>
                <a:spcPts val="5040"/>
              </a:lnSpc>
              <a:buFont typeface="Arial"/>
              <a:buChar char="•"/>
            </a:pPr>
            <a:r>
              <a:rPr lang="en-US" sz="3600">
                <a:solidFill>
                  <a:srgbClr val="000000"/>
                </a:solidFill>
                <a:latin typeface="Poppins"/>
                <a:ea typeface="Poppins"/>
                <a:cs typeface="Poppins"/>
                <a:sym typeface="Poppins"/>
              </a:rPr>
              <a:t>l’anxiété se déclenche plus vite</a:t>
            </a:r>
          </a:p>
          <a:p>
            <a:pPr marL="777240" lvl="1" indent="-388620" algn="l">
              <a:lnSpc>
                <a:spcPts val="5040"/>
              </a:lnSpc>
              <a:buFont typeface="Arial"/>
              <a:buChar char="•"/>
            </a:pPr>
            <a:r>
              <a:rPr lang="en-US" sz="3600">
                <a:solidFill>
                  <a:srgbClr val="000000"/>
                </a:solidFill>
                <a:latin typeface="Poppins"/>
                <a:ea typeface="Poppins"/>
                <a:cs typeface="Poppins"/>
                <a:sym typeface="Poppins"/>
              </a:rPr>
              <a:t>des situations normales deviennent anxiogènes</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Le seuil d’activation baisse : l’alarme sonne plus facilement.</a:t>
            </a:r>
          </a:p>
          <a:p>
            <a:pPr algn="l">
              <a:lnSpc>
                <a:spcPts val="5040"/>
              </a:lnSpc>
            </a:pPr>
            <a:endParaRPr lang="en-US" sz="3600">
              <a:solidFill>
                <a:srgbClr val="000000"/>
              </a:solidFill>
              <a:latin typeface="Poppins"/>
              <a:ea typeface="Poppins"/>
              <a:cs typeface="Poppins"/>
              <a:sym typeface="Poppins"/>
            </a:endParaRPr>
          </a:p>
        </p:txBody>
      </p:sp>
      <p:sp>
        <p:nvSpPr>
          <p:cNvPr id="9" name="TextBox 9"/>
          <p:cNvSpPr txBox="1"/>
          <p:nvPr/>
        </p:nvSpPr>
        <p:spPr>
          <a:xfrm>
            <a:off x="1456077" y="522922"/>
            <a:ext cx="16507869" cy="868680"/>
          </a:xfrm>
          <a:prstGeom prst="rect">
            <a:avLst/>
          </a:prstGeom>
        </p:spPr>
        <p:txBody>
          <a:bodyPr lIns="0" tIns="0" rIns="0" bIns="0" rtlCol="0" anchor="t">
            <a:spAutoFit/>
          </a:bodyPr>
          <a:lstStyle/>
          <a:p>
            <a:pPr algn="l">
              <a:lnSpc>
                <a:spcPts val="6719"/>
              </a:lnSpc>
              <a:spcBef>
                <a:spcPct val="0"/>
              </a:spcBef>
            </a:pPr>
            <a:r>
              <a:rPr lang="en-US" sz="4800">
                <a:solidFill>
                  <a:srgbClr val="D91A1A"/>
                </a:solidFill>
                <a:latin typeface="Sailors Condensed"/>
                <a:ea typeface="Sailors Condensed"/>
                <a:cs typeface="Sailors Condensed"/>
                <a:sym typeface="Sailors Condensed"/>
              </a:rPr>
              <a:t>POurquoi l’anxiété s’entretient ?</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13" name="Audio 12">
            <a:extLst>
              <a:ext uri="{FF2B5EF4-FFF2-40B4-BE49-F238E27FC236}">
                <a16:creationId xmlns:a16="http://schemas.microsoft.com/office/drawing/2014/main" id="{E96D98EA-90DD-F236-0FE5-83F000C2555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493"/>
    </mc:Choice>
    <mc:Fallback>
      <p:transition spd="slow" advTm="17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2242630" y="3237845"/>
            <a:ext cx="5016670" cy="5067589"/>
          </a:xfrm>
          <a:custGeom>
            <a:avLst/>
            <a:gdLst/>
            <a:ahLst/>
            <a:cxnLst/>
            <a:rect l="l" t="t" r="r" b="b"/>
            <a:pathLst>
              <a:path w="5016670" h="5067589">
                <a:moveTo>
                  <a:pt x="0" y="0"/>
                </a:moveTo>
                <a:lnTo>
                  <a:pt x="5016670" y="0"/>
                </a:lnTo>
                <a:lnTo>
                  <a:pt x="5016670" y="5067588"/>
                </a:lnTo>
                <a:lnTo>
                  <a:pt x="0" y="5067588"/>
                </a:lnTo>
                <a:lnTo>
                  <a:pt x="0" y="0"/>
                </a:lnTo>
                <a:close/>
              </a:path>
            </a:pathLst>
          </a:custGeom>
          <a:blipFill>
            <a:blip r:embed="rId6"/>
            <a:stretch>
              <a:fillRect t="-23433" b="-8560"/>
            </a:stretch>
          </a:blipFill>
          <a:ln w="38100" cap="sq">
            <a:solidFill>
              <a:srgbClr val="000000"/>
            </a:solidFill>
            <a:prstDash val="solid"/>
            <a:miter/>
          </a:ln>
        </p:spPr>
        <p:txBody>
          <a:bodyPr/>
          <a:lstStyle/>
          <a:p>
            <a:endParaRPr lang="fr-FR"/>
          </a:p>
        </p:txBody>
      </p:sp>
      <p:sp>
        <p:nvSpPr>
          <p:cNvPr id="8" name="TextBox 8"/>
          <p:cNvSpPr txBox="1"/>
          <p:nvPr/>
        </p:nvSpPr>
        <p:spPr>
          <a:xfrm>
            <a:off x="1456077" y="522923"/>
            <a:ext cx="10141551"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MERCI ! </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
        <p:nvSpPr>
          <p:cNvPr id="10" name="TextBox 10"/>
          <p:cNvSpPr txBox="1"/>
          <p:nvPr/>
        </p:nvSpPr>
        <p:spPr>
          <a:xfrm>
            <a:off x="1028700" y="1493289"/>
            <a:ext cx="16230600" cy="5118735"/>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Je demeures disponible si vous avez des questions ou aimeriez un suivi ! Mes services sont couverts par une majorité d’assureurs et je suis reconnue IVAC et CNESST.</a:t>
            </a:r>
          </a:p>
          <a:p>
            <a:pPr algn="l">
              <a:lnSpc>
                <a:spcPts val="5040"/>
              </a:lnSpc>
            </a:pPr>
            <a:endParaRPr lang="en-US" sz="3600">
              <a:solidFill>
                <a:srgbClr val="000000"/>
              </a:solidFill>
              <a:latin typeface="Poppins"/>
              <a:ea typeface="Poppins"/>
              <a:cs typeface="Poppins"/>
              <a:sym typeface="Poppins"/>
            </a:endParaRPr>
          </a:p>
          <a:p>
            <a:pPr marL="777240" lvl="1" indent="-388620" algn="l">
              <a:lnSpc>
                <a:spcPts val="5040"/>
              </a:lnSpc>
              <a:buFont typeface="Arial"/>
              <a:buChar char="•"/>
            </a:pPr>
            <a:r>
              <a:rPr lang="en-US" sz="3600">
                <a:solidFill>
                  <a:srgbClr val="000000"/>
                </a:solidFill>
                <a:latin typeface="Poppins"/>
                <a:ea typeface="Poppins"/>
                <a:cs typeface="Poppins"/>
                <a:sym typeface="Poppins"/>
              </a:rPr>
              <a:t>Enfant</a:t>
            </a:r>
          </a:p>
          <a:p>
            <a:pPr marL="777240" lvl="1" indent="-388620" algn="l">
              <a:lnSpc>
                <a:spcPts val="5040"/>
              </a:lnSpc>
              <a:buFont typeface="Arial"/>
              <a:buChar char="•"/>
            </a:pPr>
            <a:r>
              <a:rPr lang="en-US" sz="3600">
                <a:solidFill>
                  <a:srgbClr val="000000"/>
                </a:solidFill>
                <a:latin typeface="Poppins"/>
                <a:ea typeface="Poppins"/>
                <a:cs typeface="Poppins"/>
                <a:sym typeface="Poppins"/>
              </a:rPr>
              <a:t>Adolescent</a:t>
            </a:r>
          </a:p>
          <a:p>
            <a:pPr marL="777240" lvl="1" indent="-388620" algn="l">
              <a:lnSpc>
                <a:spcPts val="5040"/>
              </a:lnSpc>
              <a:buFont typeface="Arial"/>
              <a:buChar char="•"/>
            </a:pPr>
            <a:r>
              <a:rPr lang="en-US" sz="3600">
                <a:solidFill>
                  <a:srgbClr val="000000"/>
                </a:solidFill>
                <a:latin typeface="Poppins"/>
                <a:ea typeface="Poppins"/>
                <a:cs typeface="Poppins"/>
                <a:sym typeface="Poppins"/>
              </a:rPr>
              <a:t>Parents</a:t>
            </a:r>
          </a:p>
          <a:p>
            <a:pPr marL="777240" lvl="1" indent="-388620" algn="l">
              <a:lnSpc>
                <a:spcPts val="5040"/>
              </a:lnSpc>
              <a:buFont typeface="Arial"/>
              <a:buChar char="•"/>
            </a:pPr>
            <a:r>
              <a:rPr lang="en-US" sz="3600">
                <a:solidFill>
                  <a:srgbClr val="000000"/>
                </a:solidFill>
                <a:latin typeface="Poppins"/>
                <a:ea typeface="Poppins"/>
                <a:cs typeface="Poppins"/>
                <a:sym typeface="Poppins"/>
              </a:rPr>
              <a:t>Adultes</a:t>
            </a:r>
          </a:p>
        </p:txBody>
      </p:sp>
      <p:pic>
        <p:nvPicPr>
          <p:cNvPr id="21" name="Audio 20">
            <a:extLst>
              <a:ext uri="{FF2B5EF4-FFF2-40B4-BE49-F238E27FC236}">
                <a16:creationId xmlns:a16="http://schemas.microsoft.com/office/drawing/2014/main" id="{720ED7E7-F19A-74B6-5939-1FFF4189151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631"/>
    </mc:Choice>
    <mc:Fallback>
      <p:transition spd="slow" advTm="14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4160838" y="5281515"/>
            <a:ext cx="3098462" cy="3008325"/>
          </a:xfrm>
          <a:custGeom>
            <a:avLst/>
            <a:gdLst/>
            <a:ahLst/>
            <a:cxnLst/>
            <a:rect l="l" t="t" r="r" b="b"/>
            <a:pathLst>
              <a:path w="3098462" h="3008325">
                <a:moveTo>
                  <a:pt x="0" y="0"/>
                </a:moveTo>
                <a:lnTo>
                  <a:pt x="3098462" y="0"/>
                </a:lnTo>
                <a:lnTo>
                  <a:pt x="3098462" y="3008325"/>
                </a:lnTo>
                <a:lnTo>
                  <a:pt x="0" y="30083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8" name="TextBox 8"/>
          <p:cNvSpPr txBox="1"/>
          <p:nvPr/>
        </p:nvSpPr>
        <p:spPr>
          <a:xfrm>
            <a:off x="1028700" y="1439130"/>
            <a:ext cx="16230600" cy="3842385"/>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L’activation du système nerveux autonome (amygdale, réponse de stress) empêche l’accès optimal au raisonnement logique (cortex préfrontal). Calmer la respiration, le rythme cardiaque ou les tensions musculaires réduit directement l’intensité de l’anxiété, ce qui permet ensuite de réfléchir plus clairement.</a:t>
            </a:r>
          </a:p>
          <a:p>
            <a:pPr algn="l">
              <a:lnSpc>
                <a:spcPts val="5040"/>
              </a:lnSpc>
            </a:pPr>
            <a:endParaRPr lang="en-US" sz="3600">
              <a:solidFill>
                <a:srgbClr val="000000"/>
              </a:solidFill>
              <a:latin typeface="Poppins"/>
              <a:ea typeface="Poppins"/>
              <a:cs typeface="Poppins"/>
              <a:sym typeface="Poppins"/>
            </a:endParaRPr>
          </a:p>
        </p:txBody>
      </p:sp>
      <p:sp>
        <p:nvSpPr>
          <p:cNvPr id="9" name="TextBox 9"/>
          <p:cNvSpPr txBox="1"/>
          <p:nvPr/>
        </p:nvSpPr>
        <p:spPr>
          <a:xfrm>
            <a:off x="1456077" y="522922"/>
            <a:ext cx="16585507"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Astuces: 1. Réguler le corps avant de raisonner</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
        <p:nvSpPr>
          <p:cNvPr id="11" name="TextBox 11"/>
          <p:cNvSpPr txBox="1"/>
          <p:nvPr/>
        </p:nvSpPr>
        <p:spPr>
          <a:xfrm>
            <a:off x="1028700" y="4824712"/>
            <a:ext cx="5622131" cy="2223770"/>
          </a:xfrm>
          <a:prstGeom prst="rect">
            <a:avLst/>
          </a:prstGeom>
        </p:spPr>
        <p:txBody>
          <a:bodyPr lIns="0" tIns="0" rIns="0" bIns="0" rtlCol="0" anchor="t">
            <a:spAutoFit/>
          </a:bodyPr>
          <a:lstStyle/>
          <a:p>
            <a:pPr marL="690881" lvl="1" indent="-345440" algn="l">
              <a:lnSpc>
                <a:spcPts val="4480"/>
              </a:lnSpc>
              <a:buFont typeface="Arial"/>
              <a:buChar char="•"/>
            </a:pPr>
            <a:r>
              <a:rPr lang="en-US" sz="3200" spc="435" dirty="0">
                <a:solidFill>
                  <a:srgbClr val="000000"/>
                </a:solidFill>
                <a:latin typeface="Comic Sans"/>
                <a:ea typeface="Comic Sans"/>
                <a:cs typeface="Comic Sans"/>
                <a:sym typeface="Comic Sans"/>
              </a:rPr>
              <a:t>respiration lente</a:t>
            </a:r>
          </a:p>
          <a:p>
            <a:pPr marL="690881" lvl="1" indent="-345440" algn="l">
              <a:lnSpc>
                <a:spcPts val="4480"/>
              </a:lnSpc>
              <a:buFont typeface="Arial"/>
              <a:buChar char="•"/>
            </a:pPr>
            <a:r>
              <a:rPr lang="en-US" sz="3200" spc="435" dirty="0" err="1">
                <a:solidFill>
                  <a:srgbClr val="000000"/>
                </a:solidFill>
                <a:latin typeface="Comic Sans"/>
                <a:ea typeface="Comic Sans"/>
                <a:cs typeface="Comic Sans"/>
                <a:sym typeface="Comic Sans"/>
              </a:rPr>
              <a:t>cohérence</a:t>
            </a:r>
            <a:r>
              <a:rPr lang="en-US" sz="3200" spc="435" dirty="0">
                <a:solidFill>
                  <a:srgbClr val="000000"/>
                </a:solidFill>
                <a:latin typeface="Comic Sans"/>
                <a:ea typeface="Comic Sans"/>
                <a:cs typeface="Comic Sans"/>
                <a:sym typeface="Comic Sans"/>
              </a:rPr>
              <a:t> </a:t>
            </a:r>
            <a:r>
              <a:rPr lang="en-US" sz="3200" spc="435" dirty="0" err="1">
                <a:solidFill>
                  <a:srgbClr val="000000"/>
                </a:solidFill>
                <a:latin typeface="Comic Sans"/>
                <a:ea typeface="Comic Sans"/>
                <a:cs typeface="Comic Sans"/>
                <a:sym typeface="Comic Sans"/>
              </a:rPr>
              <a:t>cardiaque</a:t>
            </a:r>
            <a:endParaRPr lang="en-US" sz="3200" spc="435" dirty="0">
              <a:solidFill>
                <a:srgbClr val="000000"/>
              </a:solidFill>
              <a:latin typeface="Comic Sans"/>
              <a:ea typeface="Comic Sans"/>
              <a:cs typeface="Comic Sans"/>
              <a:sym typeface="Comic Sans"/>
            </a:endParaRPr>
          </a:p>
          <a:p>
            <a:pPr marL="690881" lvl="1" indent="-345440" algn="l">
              <a:lnSpc>
                <a:spcPts val="4480"/>
              </a:lnSpc>
              <a:buFont typeface="Arial"/>
              <a:buChar char="•"/>
            </a:pPr>
            <a:r>
              <a:rPr lang="en-US" sz="3200" spc="435" dirty="0" err="1">
                <a:solidFill>
                  <a:srgbClr val="000000"/>
                </a:solidFill>
                <a:latin typeface="Comic Sans"/>
                <a:ea typeface="Comic Sans"/>
                <a:cs typeface="Comic Sans"/>
                <a:sym typeface="Comic Sans"/>
              </a:rPr>
              <a:t>ancrage</a:t>
            </a:r>
            <a:r>
              <a:rPr lang="en-US" sz="3200" spc="435" dirty="0">
                <a:solidFill>
                  <a:srgbClr val="000000"/>
                </a:solidFill>
                <a:latin typeface="Comic Sans"/>
                <a:ea typeface="Comic Sans"/>
                <a:cs typeface="Comic Sans"/>
                <a:sym typeface="Comic Sans"/>
              </a:rPr>
              <a:t> </a:t>
            </a:r>
            <a:r>
              <a:rPr lang="en-US" sz="3200" spc="435" dirty="0" err="1">
                <a:solidFill>
                  <a:srgbClr val="000000"/>
                </a:solidFill>
                <a:latin typeface="Comic Sans"/>
                <a:ea typeface="Comic Sans"/>
                <a:cs typeface="Comic Sans"/>
                <a:sym typeface="Comic Sans"/>
              </a:rPr>
              <a:t>sensoriel</a:t>
            </a:r>
            <a:endParaRPr lang="en-US" sz="3200" spc="435" dirty="0">
              <a:solidFill>
                <a:srgbClr val="000000"/>
              </a:solidFill>
              <a:latin typeface="Comic Sans"/>
              <a:ea typeface="Comic Sans"/>
              <a:cs typeface="Comic Sans"/>
              <a:sym typeface="Comic Sans"/>
            </a:endParaRPr>
          </a:p>
          <a:p>
            <a:pPr marL="690881" lvl="1" indent="-345440" algn="l">
              <a:lnSpc>
                <a:spcPts val="4480"/>
              </a:lnSpc>
              <a:buFont typeface="Arial"/>
              <a:buChar char="•"/>
            </a:pPr>
            <a:r>
              <a:rPr lang="en-US" sz="3200" spc="435" dirty="0" err="1">
                <a:solidFill>
                  <a:srgbClr val="000000"/>
                </a:solidFill>
                <a:latin typeface="Comic Sans"/>
                <a:ea typeface="Comic Sans"/>
                <a:cs typeface="Comic Sans"/>
                <a:sym typeface="Comic Sans"/>
              </a:rPr>
              <a:t>etc</a:t>
            </a:r>
            <a:endParaRPr lang="en-US" sz="3200" spc="435" dirty="0">
              <a:solidFill>
                <a:srgbClr val="000000"/>
              </a:solidFill>
              <a:latin typeface="Comic Sans"/>
              <a:ea typeface="Comic Sans"/>
              <a:cs typeface="Comic Sans"/>
              <a:sym typeface="Comic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439130"/>
            <a:ext cx="16230600" cy="575691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L’évitement est l’un des principaux facteurs de maintien de l’anxiété. Rester dans une situation anxiogène (de façon graduelle) permet au cerveau d’apprendre que :</a:t>
            </a:r>
          </a:p>
          <a:p>
            <a:pPr marL="777240" lvl="1" indent="-388620" algn="l">
              <a:lnSpc>
                <a:spcPts val="5040"/>
              </a:lnSpc>
              <a:buFont typeface="Arial"/>
              <a:buChar char="•"/>
            </a:pPr>
            <a:r>
              <a:rPr lang="en-US" sz="3600">
                <a:solidFill>
                  <a:srgbClr val="000000"/>
                </a:solidFill>
                <a:latin typeface="Poppins"/>
                <a:ea typeface="Poppins"/>
                <a:cs typeface="Poppins"/>
                <a:sym typeface="Poppins"/>
              </a:rPr>
              <a:t>l’inconfort est tolérable</a:t>
            </a:r>
          </a:p>
          <a:p>
            <a:pPr marL="777240" lvl="1" indent="-388620" algn="l">
              <a:lnSpc>
                <a:spcPts val="5040"/>
              </a:lnSpc>
              <a:buFont typeface="Arial"/>
              <a:buChar char="•"/>
            </a:pPr>
            <a:r>
              <a:rPr lang="en-US" sz="3600">
                <a:solidFill>
                  <a:srgbClr val="000000"/>
                </a:solidFill>
                <a:latin typeface="Poppins"/>
                <a:ea typeface="Poppins"/>
                <a:cs typeface="Poppins"/>
                <a:sym typeface="Poppins"/>
              </a:rPr>
              <a:t>la menace n’est pas réelle</a:t>
            </a:r>
          </a:p>
          <a:p>
            <a:pPr marL="777240" lvl="1" indent="-388620" algn="l">
              <a:lnSpc>
                <a:spcPts val="5040"/>
              </a:lnSpc>
              <a:buFont typeface="Arial"/>
              <a:buChar char="•"/>
            </a:pPr>
            <a:r>
              <a:rPr lang="en-US" sz="3600">
                <a:solidFill>
                  <a:srgbClr val="000000"/>
                </a:solidFill>
                <a:latin typeface="Poppins"/>
                <a:ea typeface="Poppins"/>
                <a:cs typeface="Poppins"/>
                <a:sym typeface="Poppins"/>
              </a:rPr>
              <a:t>l’anxiété redescend d’elle-même</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C’est la base des approches d’exposition.</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2"/>
            <a:ext cx="16585507"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Astuces: 2. Tolérer l’inconfort au lieu de l’éviter</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622962"/>
            <a:ext cx="9775697" cy="5118735"/>
          </a:xfrm>
          <a:prstGeom prst="rect">
            <a:avLst/>
          </a:prstGeom>
        </p:spPr>
        <p:txBody>
          <a:bodyPr lIns="0" tIns="0" rIns="0" bIns="0" rtlCol="0" anchor="t">
            <a:spAutoFit/>
          </a:bodyPr>
          <a:lstStyle/>
          <a:p>
            <a:pPr marL="777240" lvl="1" indent="-388620" algn="l">
              <a:lnSpc>
                <a:spcPts val="5040"/>
              </a:lnSpc>
              <a:buFont typeface="Arial"/>
              <a:buChar char="•"/>
            </a:pPr>
            <a:r>
              <a:rPr lang="en-US" sz="3600" dirty="0" err="1">
                <a:solidFill>
                  <a:srgbClr val="000000"/>
                </a:solidFill>
                <a:latin typeface="Poppins"/>
                <a:ea typeface="Poppins"/>
                <a:cs typeface="Poppins"/>
                <a:sym typeface="Poppins"/>
              </a:rPr>
              <a:t>L’anxiété</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c’est</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une</a:t>
            </a:r>
            <a:r>
              <a:rPr lang="en-US" sz="3600" dirty="0">
                <a:solidFill>
                  <a:srgbClr val="000000"/>
                </a:solidFill>
                <a:latin typeface="Poppins"/>
                <a:ea typeface="Poppins"/>
                <a:cs typeface="Poppins"/>
                <a:sym typeface="Poppins"/>
              </a:rPr>
              <a:t> </a:t>
            </a:r>
            <a:r>
              <a:rPr lang="en-US" sz="3600" b="1" dirty="0" err="1">
                <a:solidFill>
                  <a:srgbClr val="D91A1A"/>
                </a:solidFill>
                <a:latin typeface="Poppins Bold"/>
                <a:ea typeface="Poppins Bold"/>
                <a:cs typeface="Poppins Bold"/>
                <a:sym typeface="Poppins Bold"/>
              </a:rPr>
              <a:t>alarme</a:t>
            </a:r>
            <a:r>
              <a:rPr lang="en-US" sz="3600" b="1" dirty="0">
                <a:solidFill>
                  <a:srgbClr val="D91A1A"/>
                </a:solidFill>
                <a:latin typeface="Poppins Bold"/>
                <a:ea typeface="Poppins Bold"/>
                <a:cs typeface="Poppins Bold"/>
                <a:sym typeface="Poppins Bold"/>
              </a:rPr>
              <a:t> </a:t>
            </a:r>
            <a:r>
              <a:rPr lang="en-US" sz="3600" b="1" dirty="0" err="1">
                <a:solidFill>
                  <a:srgbClr val="D91A1A"/>
                </a:solidFill>
                <a:latin typeface="Poppins Bold"/>
                <a:ea typeface="Poppins Bold"/>
                <a:cs typeface="Poppins Bold"/>
                <a:sym typeface="Poppins Bold"/>
              </a:rPr>
              <a:t>intérieure</a:t>
            </a:r>
            <a:r>
              <a:rPr lang="en-US" sz="3600" dirty="0">
                <a:solidFill>
                  <a:srgbClr val="000000"/>
                </a:solidFill>
                <a:latin typeface="Poppins"/>
                <a:ea typeface="Poppins"/>
                <a:cs typeface="Poppins"/>
                <a:sym typeface="Poppins"/>
              </a:rPr>
              <a:t>.</a:t>
            </a:r>
          </a:p>
          <a:p>
            <a:pPr marL="777240" lvl="1" indent="-388620" algn="l">
              <a:lnSpc>
                <a:spcPts val="5040"/>
              </a:lnSpc>
              <a:buFont typeface="Arial"/>
              <a:buChar char="•"/>
            </a:pPr>
            <a:r>
              <a:rPr lang="en-US" sz="3600" dirty="0">
                <a:solidFill>
                  <a:srgbClr val="000000"/>
                </a:solidFill>
                <a:latin typeface="Poppins"/>
                <a:ea typeface="Poppins"/>
                <a:cs typeface="Poppins"/>
                <a:sym typeface="Poppins"/>
              </a:rPr>
              <a:t>Son </a:t>
            </a:r>
            <a:r>
              <a:rPr lang="en-US" sz="3600" dirty="0" err="1">
                <a:solidFill>
                  <a:srgbClr val="000000"/>
                </a:solidFill>
                <a:latin typeface="Poppins"/>
                <a:ea typeface="Poppins"/>
                <a:cs typeface="Poppins"/>
                <a:sym typeface="Poppins"/>
              </a:rPr>
              <a:t>rôle</a:t>
            </a:r>
            <a:r>
              <a:rPr lang="en-US" sz="3600" dirty="0">
                <a:solidFill>
                  <a:srgbClr val="000000"/>
                </a:solidFill>
                <a:latin typeface="Poppins"/>
                <a:ea typeface="Poppins"/>
                <a:cs typeface="Poppins"/>
                <a:sym typeface="Poppins"/>
              </a:rPr>
              <a:t> de base est utile : </a:t>
            </a:r>
            <a:r>
              <a:rPr lang="en-US" sz="3600" dirty="0" err="1">
                <a:solidFill>
                  <a:srgbClr val="000000"/>
                </a:solidFill>
                <a:latin typeface="Poppins"/>
                <a:ea typeface="Poppins"/>
                <a:cs typeface="Poppins"/>
                <a:sym typeface="Poppins"/>
              </a:rPr>
              <a:t>te</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protéger</a:t>
            </a:r>
            <a:r>
              <a:rPr lang="en-US" sz="3600" dirty="0">
                <a:solidFill>
                  <a:srgbClr val="000000"/>
                </a:solidFill>
                <a:latin typeface="Poppins"/>
                <a:ea typeface="Poppins"/>
                <a:cs typeface="Poppins"/>
                <a:sym typeface="Poppins"/>
              </a:rPr>
              <a:t> d’un danger, </a:t>
            </a:r>
            <a:r>
              <a:rPr lang="en-US" sz="3600" dirty="0" err="1">
                <a:solidFill>
                  <a:srgbClr val="000000"/>
                </a:solidFill>
                <a:latin typeface="Poppins"/>
                <a:ea typeface="Poppins"/>
                <a:cs typeface="Poppins"/>
                <a:sym typeface="Poppins"/>
              </a:rPr>
              <a:t>te</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préparer</a:t>
            </a:r>
            <a:r>
              <a:rPr lang="en-US" sz="3600" dirty="0">
                <a:solidFill>
                  <a:srgbClr val="000000"/>
                </a:solidFill>
                <a:latin typeface="Poppins"/>
                <a:ea typeface="Poppins"/>
                <a:cs typeface="Poppins"/>
                <a:sym typeface="Poppins"/>
              </a:rPr>
              <a:t> à </a:t>
            </a:r>
            <a:r>
              <a:rPr lang="en-US" sz="3600" dirty="0" err="1">
                <a:solidFill>
                  <a:srgbClr val="000000"/>
                </a:solidFill>
                <a:latin typeface="Poppins"/>
                <a:ea typeface="Poppins"/>
                <a:cs typeface="Poppins"/>
                <a:sym typeface="Poppins"/>
              </a:rPr>
              <a:t>agir</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rester</a:t>
            </a:r>
            <a:r>
              <a:rPr lang="en-US" sz="3600" dirty="0">
                <a:solidFill>
                  <a:srgbClr val="000000"/>
                </a:solidFill>
                <a:latin typeface="Poppins"/>
                <a:ea typeface="Poppins"/>
                <a:cs typeface="Poppins"/>
                <a:sym typeface="Poppins"/>
              </a:rPr>
              <a:t> vigilant.</a:t>
            </a:r>
          </a:p>
          <a:p>
            <a:pPr marL="777240" lvl="1" indent="-388620" algn="l">
              <a:lnSpc>
                <a:spcPts val="5040"/>
              </a:lnSpc>
              <a:buFont typeface="Arial"/>
              <a:buChar char="•"/>
            </a:pPr>
            <a:r>
              <a:rPr lang="en-US" sz="3600" dirty="0">
                <a:solidFill>
                  <a:srgbClr val="000000"/>
                </a:solidFill>
                <a:latin typeface="Poppins"/>
                <a:ea typeface="Poppins"/>
                <a:cs typeface="Poppins"/>
                <a:sym typeface="Poppins"/>
              </a:rPr>
              <a:t>Le </a:t>
            </a:r>
            <a:r>
              <a:rPr lang="en-US" sz="3600" dirty="0" err="1">
                <a:solidFill>
                  <a:srgbClr val="000000"/>
                </a:solidFill>
                <a:latin typeface="Poppins"/>
                <a:ea typeface="Poppins"/>
                <a:cs typeface="Poppins"/>
                <a:sym typeface="Poppins"/>
              </a:rPr>
              <a:t>problème</a:t>
            </a:r>
            <a:r>
              <a:rPr lang="en-US" sz="3600" dirty="0">
                <a:solidFill>
                  <a:srgbClr val="000000"/>
                </a:solidFill>
                <a:latin typeface="Poppins"/>
                <a:ea typeface="Poppins"/>
                <a:cs typeface="Poppins"/>
                <a:sym typeface="Poppins"/>
              </a:rPr>
              <a:t> commence </a:t>
            </a:r>
            <a:r>
              <a:rPr lang="en-US" sz="3600" dirty="0" err="1">
                <a:solidFill>
                  <a:srgbClr val="000000"/>
                </a:solidFill>
                <a:latin typeface="Poppins"/>
                <a:ea typeface="Poppins"/>
                <a:cs typeface="Poppins"/>
                <a:sym typeface="Poppins"/>
              </a:rPr>
              <a:t>quand</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l’alarme</a:t>
            </a:r>
            <a:r>
              <a:rPr lang="en-US" sz="3600" dirty="0">
                <a:solidFill>
                  <a:srgbClr val="000000"/>
                </a:solidFill>
                <a:latin typeface="Poppins"/>
                <a:ea typeface="Poppins"/>
                <a:cs typeface="Poppins"/>
                <a:sym typeface="Poppins"/>
              </a:rPr>
              <a:t> se </a:t>
            </a:r>
            <a:r>
              <a:rPr lang="en-US" sz="3600" dirty="0" err="1">
                <a:solidFill>
                  <a:srgbClr val="000000"/>
                </a:solidFill>
                <a:latin typeface="Poppins"/>
                <a:ea typeface="Poppins"/>
                <a:cs typeface="Poppins"/>
                <a:sym typeface="Poppins"/>
              </a:rPr>
              <a:t>déclenche</a:t>
            </a:r>
            <a:r>
              <a:rPr lang="en-US" sz="3600" dirty="0">
                <a:solidFill>
                  <a:srgbClr val="000000"/>
                </a:solidFill>
                <a:latin typeface="Poppins"/>
                <a:ea typeface="Poppins"/>
                <a:cs typeface="Poppins"/>
                <a:sym typeface="Poppins"/>
              </a:rPr>
              <a:t> trop </a:t>
            </a:r>
            <a:r>
              <a:rPr lang="en-US" sz="3600" dirty="0" err="1">
                <a:solidFill>
                  <a:srgbClr val="000000"/>
                </a:solidFill>
                <a:latin typeface="Poppins"/>
                <a:ea typeface="Poppins"/>
                <a:cs typeface="Poppins"/>
                <a:sym typeface="Poppins"/>
              </a:rPr>
              <a:t>souvent</a:t>
            </a:r>
            <a:r>
              <a:rPr lang="en-US" sz="3600" dirty="0">
                <a:solidFill>
                  <a:srgbClr val="000000"/>
                </a:solidFill>
                <a:latin typeface="Poppins"/>
                <a:ea typeface="Poppins"/>
                <a:cs typeface="Poppins"/>
                <a:sym typeface="Poppins"/>
              </a:rPr>
              <a:t>, trop fort </a:t>
            </a:r>
            <a:r>
              <a:rPr lang="en-US" sz="3600" dirty="0" err="1">
                <a:solidFill>
                  <a:srgbClr val="000000"/>
                </a:solidFill>
                <a:latin typeface="Poppins"/>
                <a:ea typeface="Poppins"/>
                <a:cs typeface="Poppins"/>
                <a:sym typeface="Poppins"/>
              </a:rPr>
              <a:t>ou</a:t>
            </a:r>
            <a:r>
              <a:rPr lang="en-US" sz="3600" dirty="0">
                <a:solidFill>
                  <a:srgbClr val="000000"/>
                </a:solidFill>
                <a:latin typeface="Poppins"/>
                <a:ea typeface="Poppins"/>
                <a:cs typeface="Poppins"/>
                <a:sym typeface="Poppins"/>
              </a:rPr>
              <a:t> sans </a:t>
            </a:r>
            <a:r>
              <a:rPr lang="en-US" sz="3600" dirty="0" err="1">
                <a:solidFill>
                  <a:srgbClr val="000000"/>
                </a:solidFill>
                <a:latin typeface="Poppins"/>
                <a:ea typeface="Poppins"/>
                <a:cs typeface="Poppins"/>
                <a:sym typeface="Poppins"/>
              </a:rPr>
              <a:t>vrai</a:t>
            </a:r>
            <a:r>
              <a:rPr lang="en-US" sz="3600" dirty="0">
                <a:solidFill>
                  <a:srgbClr val="000000"/>
                </a:solidFill>
                <a:latin typeface="Poppins"/>
                <a:ea typeface="Poppins"/>
                <a:cs typeface="Poppins"/>
                <a:sym typeface="Poppins"/>
              </a:rPr>
              <a:t> danger.</a:t>
            </a:r>
          </a:p>
          <a:p>
            <a:pPr algn="l">
              <a:lnSpc>
                <a:spcPts val="5040"/>
              </a:lnSpc>
            </a:pPr>
            <a:endParaRPr lang="en-US" sz="3600" dirty="0">
              <a:solidFill>
                <a:srgbClr val="000000"/>
              </a:solidFill>
              <a:latin typeface="Poppins"/>
              <a:ea typeface="Poppins"/>
              <a:cs typeface="Poppins"/>
              <a:sym typeface="Poppins"/>
            </a:endParaRPr>
          </a:p>
        </p:txBody>
      </p:sp>
      <p:sp>
        <p:nvSpPr>
          <p:cNvPr id="8" name="Freeform 8"/>
          <p:cNvSpPr/>
          <p:nvPr/>
        </p:nvSpPr>
        <p:spPr>
          <a:xfrm>
            <a:off x="11855207" y="1727737"/>
            <a:ext cx="3398066" cy="3032774"/>
          </a:xfrm>
          <a:custGeom>
            <a:avLst/>
            <a:gdLst/>
            <a:ahLst/>
            <a:cxnLst/>
            <a:rect l="l" t="t" r="r" b="b"/>
            <a:pathLst>
              <a:path w="3398066" h="3032774">
                <a:moveTo>
                  <a:pt x="0" y="0"/>
                </a:moveTo>
                <a:lnTo>
                  <a:pt x="3398067" y="0"/>
                </a:lnTo>
                <a:lnTo>
                  <a:pt x="3398067" y="3032774"/>
                </a:lnTo>
                <a:lnTo>
                  <a:pt x="0" y="30327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 name="Freeform 9"/>
          <p:cNvSpPr/>
          <p:nvPr/>
        </p:nvSpPr>
        <p:spPr>
          <a:xfrm>
            <a:off x="13109823" y="2968671"/>
            <a:ext cx="4590669" cy="4349659"/>
          </a:xfrm>
          <a:custGeom>
            <a:avLst/>
            <a:gdLst/>
            <a:ahLst/>
            <a:cxnLst/>
            <a:rect l="l" t="t" r="r" b="b"/>
            <a:pathLst>
              <a:path w="4590669" h="4349659">
                <a:moveTo>
                  <a:pt x="0" y="0"/>
                </a:moveTo>
                <a:lnTo>
                  <a:pt x="4590669" y="0"/>
                </a:lnTo>
                <a:lnTo>
                  <a:pt x="4590669" y="4349658"/>
                </a:lnTo>
                <a:lnTo>
                  <a:pt x="0" y="4349658"/>
                </a:lnTo>
                <a:lnTo>
                  <a:pt x="0" y="0"/>
                </a:lnTo>
                <a:close/>
              </a:path>
            </a:pathLst>
          </a:custGeom>
          <a:blipFill>
            <a:blip r:embed="rId8"/>
            <a:stretch>
              <a:fillRect/>
            </a:stretch>
          </a:blipFill>
        </p:spPr>
        <p:txBody>
          <a:bodyPr/>
          <a:lstStyle/>
          <a:p>
            <a:endParaRPr lang="fr-FR"/>
          </a:p>
        </p:txBody>
      </p:sp>
      <p:sp>
        <p:nvSpPr>
          <p:cNvPr id="10" name="TextBox 10"/>
          <p:cNvSpPr txBox="1"/>
          <p:nvPr/>
        </p:nvSpPr>
        <p:spPr>
          <a:xfrm>
            <a:off x="1456077" y="522923"/>
            <a:ext cx="7311939"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Qu’est-ce que l’anxiété ?</a:t>
            </a:r>
          </a:p>
        </p:txBody>
      </p:sp>
      <p:sp>
        <p:nvSpPr>
          <p:cNvPr id="11" name="TextBox 11"/>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38" name="Audio 37">
            <a:extLst>
              <a:ext uri="{FF2B5EF4-FFF2-40B4-BE49-F238E27FC236}">
                <a16:creationId xmlns:a16="http://schemas.microsoft.com/office/drawing/2014/main" id="{A08373F8-8589-A9E0-4CA4-653C8FF1EBF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679"/>
    </mc:Choice>
    <mc:Fallback>
      <p:transition spd="slow" advTm="16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439130"/>
            <a:ext cx="16230600" cy="448056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Les approches cognitives montrent que les pensées catastrophiques amplifient l’anxiété. Nuancer une pensée réduit la menace perçue, ce qui diminue la réaction émotionnelle et physiologique.</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Objectif : passer d’une pensée extrême à une pensée plus réaliste et crédible (pas nécessairement positive).</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2"/>
            <a:ext cx="16585507"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Astuces: 3. Identifier et nuancer les pensées anxieuses</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439130"/>
            <a:ext cx="16230600" cy="448056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Le sentiment de contrôle est un facteur protecteur majeur contre l’anxiété. L’anxiété augmente quand on tente de contrôler l’avenir, les autres ou l’imprévisible. Se recentrer sur ses actions, ses choix et ses stratégies réduit l’impuissance. Le cerveau se calme quand il retrouve une zone de maîtrise. Par contre, il est pertinent de sortir de sa zone de confort et d’explorer afin d’agrandir graduellement sa zone de confort.</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2"/>
            <a:ext cx="16585507"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Astuces: 4. Revenir à ce qui est sous ton contrôle</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2365534"/>
            <a:ext cx="16230600" cy="5118735"/>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La réassurance répétée soulage à court terme mais renforce l’anxiété à long terme. </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Apprendre à se rassurer soi-même permet :</a:t>
            </a:r>
          </a:p>
          <a:p>
            <a:pPr marL="777240" lvl="1" indent="-388620" algn="l">
              <a:lnSpc>
                <a:spcPts val="5040"/>
              </a:lnSpc>
              <a:buFont typeface="Arial"/>
              <a:buChar char="•"/>
            </a:pPr>
            <a:r>
              <a:rPr lang="en-US" sz="3600">
                <a:solidFill>
                  <a:srgbClr val="000000"/>
                </a:solidFill>
                <a:latin typeface="Poppins"/>
                <a:ea typeface="Poppins"/>
                <a:cs typeface="Poppins"/>
                <a:sym typeface="Poppins"/>
              </a:rPr>
              <a:t>de développer la tolérance à l’incertitude</a:t>
            </a:r>
          </a:p>
          <a:p>
            <a:pPr marL="777240" lvl="1" indent="-388620" algn="l">
              <a:lnSpc>
                <a:spcPts val="5040"/>
              </a:lnSpc>
              <a:buFont typeface="Arial"/>
              <a:buChar char="•"/>
            </a:pPr>
            <a:r>
              <a:rPr lang="en-US" sz="3600">
                <a:solidFill>
                  <a:srgbClr val="000000"/>
                </a:solidFill>
                <a:latin typeface="Poppins"/>
                <a:ea typeface="Poppins"/>
                <a:cs typeface="Poppins"/>
                <a:sym typeface="Poppins"/>
              </a:rPr>
              <a:t>d’augmenter l’autonomie émotionnelle</a:t>
            </a:r>
          </a:p>
          <a:p>
            <a:pPr marL="777240" lvl="1" indent="-388620" algn="l">
              <a:lnSpc>
                <a:spcPts val="5040"/>
              </a:lnSpc>
              <a:buFont typeface="Arial"/>
              <a:buChar char="•"/>
            </a:pPr>
            <a:r>
              <a:rPr lang="en-US" sz="3600">
                <a:solidFill>
                  <a:srgbClr val="000000"/>
                </a:solidFill>
                <a:latin typeface="Poppins"/>
                <a:ea typeface="Poppins"/>
                <a:cs typeface="Poppins"/>
                <a:sym typeface="Poppins"/>
              </a:rPr>
              <a:t>de diminuer la dépendance à l’extérieur</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2"/>
            <a:ext cx="16585507" cy="1716405"/>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Astuces: 5. Réduire les comportements de réassurance excessive</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2365534"/>
            <a:ext cx="16230600" cy="3842385"/>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Le cerveau apprend par l’expérience, pas par les explications. Quand une personne vit une situation anxiogène sans que la catastrophe arrive, le cerveau met à jour ses prédictions.</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Chaque expérience réussie = une alarme un peu moins sensible.</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2"/>
            <a:ext cx="16585507" cy="2564130"/>
          </a:xfrm>
          <a:prstGeom prst="rect">
            <a:avLst/>
          </a:prstGeom>
        </p:spPr>
        <p:txBody>
          <a:bodyPr lIns="0" tIns="0" rIns="0" bIns="0" rtlCol="0" anchor="t">
            <a:spAutoFit/>
          </a:bodyPr>
          <a:lstStyle/>
          <a:p>
            <a:pPr algn="l">
              <a:lnSpc>
                <a:spcPts val="6719"/>
              </a:lnSpc>
            </a:pPr>
            <a:r>
              <a:rPr lang="en-US" sz="4800">
                <a:solidFill>
                  <a:srgbClr val="000000"/>
                </a:solidFill>
                <a:latin typeface="Sailors Condensed"/>
                <a:ea typeface="Sailors Condensed"/>
                <a:cs typeface="Sailors Condensed"/>
                <a:sym typeface="Sailors Condensed"/>
              </a:rPr>
              <a:t>Astuces: 6. Exposer le cerveau à des expériences correctrices</a:t>
            </a:r>
          </a:p>
          <a:p>
            <a:pPr algn="l">
              <a:lnSpc>
                <a:spcPts val="6719"/>
              </a:lnSpc>
              <a:spcBef>
                <a:spcPct val="0"/>
              </a:spcBef>
            </a:pPr>
            <a:endParaRPr lang="en-US" sz="4800">
              <a:solidFill>
                <a:srgbClr val="000000"/>
              </a:solidFill>
              <a:latin typeface="Sailors Condensed"/>
              <a:ea typeface="Sailors Condensed"/>
              <a:cs typeface="Sailors Condensed"/>
              <a:sym typeface="Sailors Condensed"/>
            </a:endParaRP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763839"/>
            <a:ext cx="16230600" cy="320421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Le manque de sommeil augmente l’activité de l’amygdale et diminue la régulation émotionnelle. Un cerveau fatigué est plus réactif, plus anxieux et moins flexible. Même de petites améliorations de routine ont un impact mesurable.</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2"/>
            <a:ext cx="16585507"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Astuces: 7. Améliorer le sommeil et les routines</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763839"/>
            <a:ext cx="16230600" cy="575691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L’activité physique réduit les symptômes anxieux (libération d’endorphines, régulation du stress).</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Le mouvement aide le corps à :</a:t>
            </a:r>
          </a:p>
          <a:p>
            <a:pPr marL="777240" lvl="1" indent="-388620" algn="l">
              <a:lnSpc>
                <a:spcPts val="5040"/>
              </a:lnSpc>
              <a:buFont typeface="Arial"/>
              <a:buChar char="•"/>
            </a:pPr>
            <a:r>
              <a:rPr lang="en-US" sz="3600">
                <a:solidFill>
                  <a:srgbClr val="000000"/>
                </a:solidFill>
                <a:latin typeface="Poppins"/>
                <a:ea typeface="Poppins"/>
                <a:cs typeface="Poppins"/>
                <a:sym typeface="Poppins"/>
              </a:rPr>
              <a:t>libérer l’énergie de stress</a:t>
            </a:r>
          </a:p>
          <a:p>
            <a:pPr marL="777240" lvl="1" indent="-388620" algn="l">
              <a:lnSpc>
                <a:spcPts val="5040"/>
              </a:lnSpc>
              <a:buFont typeface="Arial"/>
              <a:buChar char="•"/>
            </a:pPr>
            <a:r>
              <a:rPr lang="en-US" sz="3600">
                <a:solidFill>
                  <a:srgbClr val="000000"/>
                </a:solidFill>
                <a:latin typeface="Poppins"/>
                <a:ea typeface="Poppins"/>
                <a:cs typeface="Poppins"/>
                <a:sym typeface="Poppins"/>
              </a:rPr>
              <a:t>réguler l’humeur</a:t>
            </a:r>
          </a:p>
          <a:p>
            <a:pPr marL="777240" lvl="1" indent="-388620" algn="l">
              <a:lnSpc>
                <a:spcPts val="5040"/>
              </a:lnSpc>
              <a:buFont typeface="Arial"/>
              <a:buChar char="•"/>
            </a:pPr>
            <a:r>
              <a:rPr lang="en-US" sz="3600">
                <a:solidFill>
                  <a:srgbClr val="000000"/>
                </a:solidFill>
                <a:latin typeface="Poppins"/>
                <a:ea typeface="Poppins"/>
                <a:cs typeface="Poppins"/>
                <a:sym typeface="Poppins"/>
              </a:rPr>
              <a:t>améliorer le sommeil</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Pas besoin d’intensité : la régularité est plus importante.</a:t>
            </a:r>
          </a:p>
        </p:txBody>
      </p:sp>
      <p:sp>
        <p:nvSpPr>
          <p:cNvPr id="8" name="TextBox 8"/>
          <p:cNvSpPr txBox="1"/>
          <p:nvPr/>
        </p:nvSpPr>
        <p:spPr>
          <a:xfrm>
            <a:off x="1456077" y="522922"/>
            <a:ext cx="16585507"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Astuces: 8. Bouger régulièrement</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763839"/>
            <a:ext cx="16230600" cy="575691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L’acceptation émotionnelle est associée à une diminution de la détresse psychologique.</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Lutter contre l’anxiété augmente souvent la tension.</a:t>
            </a:r>
          </a:p>
          <a:p>
            <a:pPr algn="l">
              <a:lnSpc>
                <a:spcPts val="5040"/>
              </a:lnSpc>
            </a:pPr>
            <a:r>
              <a:rPr lang="en-US" sz="3600">
                <a:solidFill>
                  <a:srgbClr val="000000"/>
                </a:solidFill>
                <a:latin typeface="Poppins"/>
                <a:ea typeface="Poppins"/>
                <a:cs typeface="Poppins"/>
                <a:sym typeface="Poppins"/>
              </a:rPr>
              <a:t> La reconnaître comme une réaction normale permet de désamorcer la lutte interne.</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 L’anxiété est là, mais je peux quand même avancer. »</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2"/>
            <a:ext cx="16585507"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Astuces: 9. Normaliser l’anxiété au lieu de la combattre</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493289"/>
            <a:ext cx="16230600" cy="448056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000000"/>
                </a:solidFill>
                <a:latin typeface="Poppins"/>
                <a:ea typeface="Poppins"/>
                <a:cs typeface="Poppins"/>
                <a:sym typeface="Poppins"/>
              </a:rPr>
              <a:t>L’anxiété n’est pas une faiblesse</a:t>
            </a:r>
          </a:p>
          <a:p>
            <a:pPr marL="777240" lvl="1" indent="-388620" algn="l">
              <a:lnSpc>
                <a:spcPts val="5040"/>
              </a:lnSpc>
              <a:buFont typeface="Arial"/>
              <a:buChar char="•"/>
            </a:pPr>
            <a:r>
              <a:rPr lang="en-US" sz="3600">
                <a:solidFill>
                  <a:srgbClr val="000000"/>
                </a:solidFill>
                <a:latin typeface="Poppins"/>
                <a:ea typeface="Poppins"/>
                <a:cs typeface="Poppins"/>
                <a:sym typeface="Poppins"/>
              </a:rPr>
              <a:t>Elle est une réaction normale, mais parfois mal réglée</a:t>
            </a:r>
          </a:p>
          <a:p>
            <a:pPr marL="777240" lvl="1" indent="-388620" algn="l">
              <a:lnSpc>
                <a:spcPts val="5040"/>
              </a:lnSpc>
              <a:buFont typeface="Arial"/>
              <a:buChar char="•"/>
            </a:pPr>
            <a:r>
              <a:rPr lang="en-US" sz="3600">
                <a:solidFill>
                  <a:srgbClr val="000000"/>
                </a:solidFill>
                <a:latin typeface="Poppins"/>
                <a:ea typeface="Poppins"/>
                <a:cs typeface="Poppins"/>
                <a:sym typeface="Poppins"/>
              </a:rPr>
              <a:t>Elle veut t’aider, même si elle s’y prend mal</a:t>
            </a:r>
          </a:p>
          <a:p>
            <a:pPr marL="777240" lvl="1" indent="-388620" algn="l">
              <a:lnSpc>
                <a:spcPts val="5040"/>
              </a:lnSpc>
              <a:buFont typeface="Arial"/>
              <a:buChar char="•"/>
            </a:pPr>
            <a:r>
              <a:rPr lang="en-US" sz="3600">
                <a:solidFill>
                  <a:srgbClr val="000000"/>
                </a:solidFill>
                <a:latin typeface="Poppins"/>
                <a:ea typeface="Poppins"/>
                <a:cs typeface="Poppins"/>
                <a:sym typeface="Poppins"/>
              </a:rPr>
              <a:t>On ne la fait pas disparaître en la combattant</a:t>
            </a:r>
          </a:p>
          <a:p>
            <a:pPr marL="777240" lvl="1" indent="-388620" algn="l">
              <a:lnSpc>
                <a:spcPts val="5040"/>
              </a:lnSpc>
              <a:buFont typeface="Arial"/>
              <a:buChar char="•"/>
            </a:pPr>
            <a:r>
              <a:rPr lang="en-US" sz="3600">
                <a:solidFill>
                  <a:srgbClr val="000000"/>
                </a:solidFill>
                <a:latin typeface="Poppins"/>
                <a:ea typeface="Poppins"/>
                <a:cs typeface="Poppins"/>
                <a:sym typeface="Poppins"/>
              </a:rPr>
              <a:t>On apprend plutôt à la reconnaître, la calmer et reprendre le contrôle graduellement</a:t>
            </a:r>
          </a:p>
          <a:p>
            <a:pPr algn="l">
              <a:lnSpc>
                <a:spcPts val="5040"/>
              </a:lnSpc>
            </a:pPr>
            <a:endParaRPr lang="en-US" sz="3600">
              <a:solidFill>
                <a:srgbClr val="000000"/>
              </a:solidFill>
              <a:latin typeface="Poppins"/>
              <a:ea typeface="Poppins"/>
              <a:cs typeface="Poppins"/>
              <a:sym typeface="Poppins"/>
            </a:endParaRPr>
          </a:p>
        </p:txBody>
      </p:sp>
      <p:sp>
        <p:nvSpPr>
          <p:cNvPr id="8" name="Freeform 8"/>
          <p:cNvSpPr/>
          <p:nvPr/>
        </p:nvSpPr>
        <p:spPr>
          <a:xfrm>
            <a:off x="15099968" y="-1561425"/>
            <a:ext cx="2670878" cy="5852520"/>
          </a:xfrm>
          <a:custGeom>
            <a:avLst/>
            <a:gdLst/>
            <a:ahLst/>
            <a:cxnLst/>
            <a:rect l="l" t="t" r="r" b="b"/>
            <a:pathLst>
              <a:path w="2670878" h="5852520">
                <a:moveTo>
                  <a:pt x="0" y="0"/>
                </a:moveTo>
                <a:lnTo>
                  <a:pt x="2670877" y="0"/>
                </a:lnTo>
                <a:lnTo>
                  <a:pt x="2670877" y="5852520"/>
                </a:lnTo>
                <a:lnTo>
                  <a:pt x="0" y="5852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9" name="TextBox 9"/>
          <p:cNvSpPr txBox="1"/>
          <p:nvPr/>
        </p:nvSpPr>
        <p:spPr>
          <a:xfrm>
            <a:off x="1456077" y="522923"/>
            <a:ext cx="10141551"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À retenir</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675941"/>
            <a:ext cx="16230600" cy="5118735"/>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Quand ton cerveau croit qu’il y a un danger (réel ou imaginé) :</a:t>
            </a:r>
          </a:p>
          <a:p>
            <a:pPr marL="777240" lvl="1" indent="-388620" algn="l">
              <a:lnSpc>
                <a:spcPts val="5040"/>
              </a:lnSpc>
              <a:buFont typeface="Arial"/>
              <a:buChar char="•"/>
            </a:pPr>
            <a:r>
              <a:rPr lang="en-US" sz="3600">
                <a:solidFill>
                  <a:srgbClr val="000000"/>
                </a:solidFill>
                <a:latin typeface="Poppins"/>
                <a:ea typeface="Poppins"/>
                <a:cs typeface="Poppins"/>
                <a:sym typeface="Poppins"/>
              </a:rPr>
              <a:t>L’amygdale appuie sur le </a:t>
            </a:r>
            <a:r>
              <a:rPr lang="en-US" sz="3600" b="1">
                <a:solidFill>
                  <a:srgbClr val="D91A1A"/>
                </a:solidFill>
                <a:latin typeface="Poppins Bold"/>
                <a:ea typeface="Poppins Bold"/>
                <a:cs typeface="Poppins Bold"/>
                <a:sym typeface="Poppins Bold"/>
              </a:rPr>
              <a:t>bouton ALERTE</a:t>
            </a:r>
          </a:p>
          <a:p>
            <a:pPr marL="777240" lvl="1" indent="-388620" algn="l">
              <a:lnSpc>
                <a:spcPts val="5040"/>
              </a:lnSpc>
              <a:buFont typeface="Arial"/>
              <a:buChar char="•"/>
            </a:pPr>
            <a:r>
              <a:rPr lang="en-US" sz="3600">
                <a:solidFill>
                  <a:srgbClr val="000000"/>
                </a:solidFill>
                <a:latin typeface="Poppins"/>
                <a:ea typeface="Poppins"/>
                <a:cs typeface="Poppins"/>
                <a:sym typeface="Poppins"/>
              </a:rPr>
              <a:t>Le corps passe en mode survie : fuir, se défendre, se figer</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Le cerveau logique (réflexion, recul, raisonnement) se met en veille</a:t>
            </a:r>
          </a:p>
          <a:p>
            <a:pPr marL="777240" lvl="1" indent="-388620" algn="l">
              <a:lnSpc>
                <a:spcPts val="5040"/>
              </a:lnSpc>
              <a:buFont typeface="Arial"/>
              <a:buChar char="•"/>
            </a:pPr>
            <a:r>
              <a:rPr lang="en-US" sz="3600">
                <a:solidFill>
                  <a:srgbClr val="000000"/>
                </a:solidFill>
                <a:latin typeface="Poppins"/>
                <a:ea typeface="Poppins"/>
                <a:cs typeface="Poppins"/>
                <a:sym typeface="Poppins"/>
              </a:rPr>
              <a:t>Le cerveau rapide et émotionnel prend le contrôle</a:t>
            </a:r>
          </a:p>
          <a:p>
            <a:pPr marL="777240" lvl="1" indent="-388620" algn="l">
              <a:lnSpc>
                <a:spcPts val="5040"/>
              </a:lnSpc>
              <a:buFont typeface="Arial"/>
              <a:buChar char="•"/>
            </a:pPr>
            <a:r>
              <a:rPr lang="en-US" sz="3600">
                <a:solidFill>
                  <a:srgbClr val="000000"/>
                </a:solidFill>
                <a:latin typeface="Poppins"/>
                <a:ea typeface="Poppins"/>
                <a:cs typeface="Poppins"/>
                <a:sym typeface="Poppins"/>
              </a:rPr>
              <a:t>C’est pour ça que l’anxiété ne s’écoute pas avec la logique seule.</a:t>
            </a:r>
          </a:p>
          <a:p>
            <a:pPr algn="l">
              <a:lnSpc>
                <a:spcPts val="5040"/>
              </a:lnSpc>
            </a:pPr>
            <a:endParaRPr lang="en-US" sz="3600">
              <a:solidFill>
                <a:srgbClr val="000000"/>
              </a:solidFill>
              <a:latin typeface="Poppins"/>
              <a:ea typeface="Poppins"/>
              <a:cs typeface="Poppins"/>
              <a:sym typeface="Poppins"/>
            </a:endParaRPr>
          </a:p>
        </p:txBody>
      </p:sp>
      <p:sp>
        <p:nvSpPr>
          <p:cNvPr id="8" name="Freeform 8"/>
          <p:cNvSpPr/>
          <p:nvPr/>
        </p:nvSpPr>
        <p:spPr>
          <a:xfrm>
            <a:off x="14259114" y="6579168"/>
            <a:ext cx="3725328" cy="2679132"/>
          </a:xfrm>
          <a:custGeom>
            <a:avLst/>
            <a:gdLst/>
            <a:ahLst/>
            <a:cxnLst/>
            <a:rect l="l" t="t" r="r" b="b"/>
            <a:pathLst>
              <a:path w="3725328" h="2679132">
                <a:moveTo>
                  <a:pt x="0" y="0"/>
                </a:moveTo>
                <a:lnTo>
                  <a:pt x="3725329" y="0"/>
                </a:lnTo>
                <a:lnTo>
                  <a:pt x="3725329" y="2679132"/>
                </a:lnTo>
                <a:lnTo>
                  <a:pt x="0" y="26791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 name="TextBox 9"/>
          <p:cNvSpPr txBox="1"/>
          <p:nvPr/>
        </p:nvSpPr>
        <p:spPr>
          <a:xfrm>
            <a:off x="1456077" y="522923"/>
            <a:ext cx="10141551"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Ce qui se passe dans ton cerveau</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42" name="Audio 41">
            <a:extLst>
              <a:ext uri="{FF2B5EF4-FFF2-40B4-BE49-F238E27FC236}">
                <a16:creationId xmlns:a16="http://schemas.microsoft.com/office/drawing/2014/main" id="{BF315D62-832F-EEFE-839B-9F8D252193B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885"/>
    </mc:Choice>
    <mc:Fallback>
      <p:transition spd="slow" advTm="28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622584"/>
            <a:ext cx="16230600" cy="575691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Quand ton cerveau détecte une menace réelle ou perçue, il déclenche une </a:t>
            </a:r>
            <a:r>
              <a:rPr lang="en-US" sz="3600" b="1">
                <a:solidFill>
                  <a:srgbClr val="D91A1A"/>
                </a:solidFill>
                <a:latin typeface="Poppins Bold"/>
                <a:ea typeface="Poppins Bold"/>
                <a:cs typeface="Poppins Bold"/>
                <a:sym typeface="Poppins Bold"/>
              </a:rPr>
              <a:t>cascade hormonale automatique</a:t>
            </a:r>
            <a:r>
              <a:rPr lang="en-US" sz="3600">
                <a:solidFill>
                  <a:srgbClr val="000000"/>
                </a:solidFill>
                <a:latin typeface="Poppins"/>
                <a:ea typeface="Poppins"/>
                <a:cs typeface="Poppins"/>
                <a:sym typeface="Poppins"/>
              </a:rPr>
              <a:t>. Ces hormones ne sont pas mauvaises : elles sont là pour te protéger et t’aider à survivre.</a:t>
            </a:r>
          </a:p>
          <a:p>
            <a:pPr algn="l">
              <a:lnSpc>
                <a:spcPts val="5040"/>
              </a:lnSpc>
            </a:pPr>
            <a:endParaRPr lang="en-US" sz="3600">
              <a:solidFill>
                <a:srgbClr val="000000"/>
              </a:solidFill>
              <a:latin typeface="Poppins"/>
              <a:ea typeface="Poppins"/>
              <a:cs typeface="Poppins"/>
              <a:sym typeface="Poppins"/>
            </a:endParaRPr>
          </a:p>
          <a:p>
            <a:pPr marL="777240" lvl="1" indent="-388620" algn="l">
              <a:lnSpc>
                <a:spcPts val="5040"/>
              </a:lnSpc>
              <a:buFont typeface="Arial"/>
              <a:buChar char="•"/>
            </a:pPr>
            <a:r>
              <a:rPr lang="en-US" sz="3600">
                <a:solidFill>
                  <a:srgbClr val="000000"/>
                </a:solidFill>
                <a:latin typeface="Poppins"/>
                <a:ea typeface="Poppins"/>
                <a:cs typeface="Poppins"/>
                <a:sym typeface="Poppins"/>
              </a:rPr>
              <a:t>Adrénaline : l’hormone de l’urgence (permet d’agir rapidement)</a:t>
            </a:r>
          </a:p>
          <a:p>
            <a:pPr marL="777240" lvl="1" indent="-388620" algn="l">
              <a:lnSpc>
                <a:spcPts val="5040"/>
              </a:lnSpc>
              <a:buFont typeface="Arial"/>
              <a:buChar char="•"/>
            </a:pPr>
            <a:r>
              <a:rPr lang="en-US" sz="3600">
                <a:solidFill>
                  <a:srgbClr val="000000"/>
                </a:solidFill>
                <a:latin typeface="Poppins"/>
                <a:ea typeface="Poppins"/>
                <a:cs typeface="Poppins"/>
                <a:sym typeface="Poppins"/>
              </a:rPr>
              <a:t>Noradrénaline : l’hormone de l’hypervigilance (focus sur la menace)</a:t>
            </a:r>
          </a:p>
          <a:p>
            <a:pPr marL="777240" lvl="1" indent="-388620" algn="l">
              <a:lnSpc>
                <a:spcPts val="5040"/>
              </a:lnSpc>
              <a:buFont typeface="Arial"/>
              <a:buChar char="•"/>
            </a:pPr>
            <a:r>
              <a:rPr lang="en-US" sz="3600">
                <a:solidFill>
                  <a:srgbClr val="000000"/>
                </a:solidFill>
                <a:latin typeface="Poppins"/>
                <a:ea typeface="Poppins"/>
                <a:cs typeface="Poppins"/>
                <a:sym typeface="Poppins"/>
              </a:rPr>
              <a:t>Cortisol : l’hormone de la durée (maintenir l’énergie/alerte)</a:t>
            </a:r>
          </a:p>
          <a:p>
            <a:pPr marL="777240" lvl="1" indent="-388620" algn="l">
              <a:lnSpc>
                <a:spcPts val="5040"/>
              </a:lnSpc>
              <a:buFont typeface="Arial"/>
              <a:buChar char="•"/>
            </a:pPr>
            <a:r>
              <a:rPr lang="en-US" sz="3600">
                <a:solidFill>
                  <a:srgbClr val="000000"/>
                </a:solidFill>
                <a:latin typeface="Poppins"/>
                <a:ea typeface="Poppins"/>
                <a:cs typeface="Poppins"/>
                <a:sym typeface="Poppins"/>
              </a:rPr>
              <a:t>Dopamine et ocytocine: rééquilibre suite à l’anxiété</a:t>
            </a:r>
          </a:p>
        </p:txBody>
      </p:sp>
      <p:sp>
        <p:nvSpPr>
          <p:cNvPr id="8" name="Freeform 8"/>
          <p:cNvSpPr/>
          <p:nvPr/>
        </p:nvSpPr>
        <p:spPr>
          <a:xfrm>
            <a:off x="338704" y="7442676"/>
            <a:ext cx="3304534" cy="2227807"/>
          </a:xfrm>
          <a:custGeom>
            <a:avLst/>
            <a:gdLst/>
            <a:ahLst/>
            <a:cxnLst/>
            <a:rect l="l" t="t" r="r" b="b"/>
            <a:pathLst>
              <a:path w="3304534" h="2227807">
                <a:moveTo>
                  <a:pt x="0" y="0"/>
                </a:moveTo>
                <a:lnTo>
                  <a:pt x="3304534" y="0"/>
                </a:lnTo>
                <a:lnTo>
                  <a:pt x="3304534" y="2227807"/>
                </a:lnTo>
                <a:lnTo>
                  <a:pt x="0" y="22278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9" name="TextBox 9"/>
          <p:cNvSpPr txBox="1"/>
          <p:nvPr/>
        </p:nvSpPr>
        <p:spPr>
          <a:xfrm>
            <a:off x="1456077" y="522923"/>
            <a:ext cx="10141551"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Comment fonctionne l’anxiété ?</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pic>
        <p:nvPicPr>
          <p:cNvPr id="44" name="Audio 43">
            <a:extLst>
              <a:ext uri="{FF2B5EF4-FFF2-40B4-BE49-F238E27FC236}">
                <a16:creationId xmlns:a16="http://schemas.microsoft.com/office/drawing/2014/main" id="{E8CFE59E-38DA-9E95-B69F-B02375ED43E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262"/>
    </mc:Choice>
    <mc:Fallback>
      <p:transition spd="slow" advTm="30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653109"/>
            <a:ext cx="16230600" cy="2566035"/>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Elle apparaît surtout quand le cerveau détecte un type particulier de menace. Très souvent, cette menace entre dans l’une (ou plusieurs) des catégories CINÉ.</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3"/>
            <a:ext cx="14256366"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CINÉ: L’anxiété ne se déclenche pas par hasard</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
        <p:nvSpPr>
          <p:cNvPr id="10" name="TextBox 10"/>
          <p:cNvSpPr txBox="1"/>
          <p:nvPr/>
        </p:nvSpPr>
        <p:spPr>
          <a:xfrm>
            <a:off x="562846" y="3812623"/>
            <a:ext cx="17162308" cy="3347720"/>
          </a:xfrm>
          <a:prstGeom prst="rect">
            <a:avLst/>
          </a:prstGeom>
        </p:spPr>
        <p:txBody>
          <a:bodyPr lIns="0" tIns="0" rIns="0" bIns="0" rtlCol="0" anchor="t">
            <a:spAutoFit/>
          </a:bodyPr>
          <a:lstStyle/>
          <a:p>
            <a:pPr algn="just">
              <a:lnSpc>
                <a:spcPts val="4480"/>
              </a:lnSpc>
              <a:spcBef>
                <a:spcPct val="0"/>
              </a:spcBef>
            </a:pPr>
            <a:r>
              <a:rPr lang="en-US" sz="3200" spc="435">
                <a:solidFill>
                  <a:srgbClr val="000000"/>
                </a:solidFill>
                <a:latin typeface="Comic Sans"/>
                <a:ea typeface="Comic Sans"/>
                <a:cs typeface="Comic Sans"/>
                <a:sym typeface="Comic Sans"/>
              </a:rPr>
              <a:t>⚠️ </a:t>
            </a:r>
            <a:r>
              <a:rPr lang="en-US" sz="3200" b="1" spc="435">
                <a:solidFill>
                  <a:srgbClr val="D91A1A"/>
                </a:solidFill>
                <a:latin typeface="Comic Sans Bold"/>
                <a:ea typeface="Comic Sans Bold"/>
                <a:cs typeface="Comic Sans Bold"/>
                <a:sym typeface="Comic Sans Bold"/>
              </a:rPr>
              <a:t>Menace réelle ou menace perçue ?</a:t>
            </a:r>
            <a:r>
              <a:rPr lang="en-US" sz="3200" spc="435">
                <a:solidFill>
                  <a:srgbClr val="000000"/>
                </a:solidFill>
                <a:latin typeface="Comic Sans"/>
                <a:ea typeface="Comic Sans"/>
                <a:cs typeface="Comic Sans"/>
                <a:sym typeface="Comic Sans"/>
              </a:rPr>
              <a:t> Avec CINÉ, la menace est souvent perçue, pas réelle. Le corps réagit comme s’il y avait un danger Mais il s’agit surtout d’un danger pour :le contrôle, la prévisibilité, la compétence et l’image de soi. Le système d’alarme ne fait pas la différence entre « je suis en danger » et « je pourrais être jugé ».</a:t>
            </a:r>
          </a:p>
        </p:txBody>
      </p:sp>
      <p:pic>
        <p:nvPicPr>
          <p:cNvPr id="34" name="Audio 33">
            <a:extLst>
              <a:ext uri="{FF2B5EF4-FFF2-40B4-BE49-F238E27FC236}">
                <a16:creationId xmlns:a16="http://schemas.microsoft.com/office/drawing/2014/main" id="{FD2D6DB0-239E-341B-01FF-A5E5FB55CA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9"/>
    </mc:Choice>
    <mc:Fallback>
      <p:transition spd="slow" advTm="10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5118132" y="6437422"/>
            <a:ext cx="2683687" cy="3508088"/>
          </a:xfrm>
          <a:custGeom>
            <a:avLst/>
            <a:gdLst/>
            <a:ahLst/>
            <a:cxnLst/>
            <a:rect l="l" t="t" r="r" b="b"/>
            <a:pathLst>
              <a:path w="2683687" h="3508088">
                <a:moveTo>
                  <a:pt x="0" y="0"/>
                </a:moveTo>
                <a:lnTo>
                  <a:pt x="2683687" y="0"/>
                </a:lnTo>
                <a:lnTo>
                  <a:pt x="2683687" y="3508088"/>
                </a:lnTo>
                <a:lnTo>
                  <a:pt x="0" y="35080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 name="TextBox 8"/>
          <p:cNvSpPr txBox="1"/>
          <p:nvPr/>
        </p:nvSpPr>
        <p:spPr>
          <a:xfrm>
            <a:off x="1028700" y="1574482"/>
            <a:ext cx="8115300" cy="703326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Le cerveau aime savoir ce qui va se passer.</a:t>
            </a:r>
          </a:p>
          <a:p>
            <a:pPr algn="l">
              <a:lnSpc>
                <a:spcPts val="5040"/>
              </a:lnSpc>
            </a:pPr>
            <a:r>
              <a:rPr lang="en-US" sz="3600">
                <a:solidFill>
                  <a:srgbClr val="000000"/>
                </a:solidFill>
                <a:latin typeface="Poppins"/>
                <a:ea typeface="Poppins"/>
                <a:cs typeface="Poppins"/>
                <a:sym typeface="Poppins"/>
              </a:rPr>
              <a:t>L’anxiété augmente quand :</a:t>
            </a:r>
          </a:p>
          <a:p>
            <a:pPr marL="777240" lvl="1" indent="-388620" algn="l">
              <a:lnSpc>
                <a:spcPts val="5040"/>
              </a:lnSpc>
              <a:buFont typeface="Arial"/>
              <a:buChar char="•"/>
            </a:pPr>
            <a:r>
              <a:rPr lang="en-US" sz="3600">
                <a:solidFill>
                  <a:srgbClr val="000000"/>
                </a:solidFill>
                <a:latin typeface="Poppins"/>
                <a:ea typeface="Poppins"/>
                <a:cs typeface="Poppins"/>
                <a:sym typeface="Poppins"/>
              </a:rPr>
              <a:t>tu n’as pas le contrôle sur la situation</a:t>
            </a:r>
          </a:p>
          <a:p>
            <a:pPr marL="777240" lvl="1" indent="-388620" algn="l">
              <a:lnSpc>
                <a:spcPts val="5040"/>
              </a:lnSpc>
              <a:buFont typeface="Arial"/>
              <a:buChar char="•"/>
            </a:pPr>
            <a:r>
              <a:rPr lang="en-US" sz="3600">
                <a:solidFill>
                  <a:srgbClr val="000000"/>
                </a:solidFill>
                <a:latin typeface="Poppins"/>
                <a:ea typeface="Poppins"/>
                <a:cs typeface="Poppins"/>
                <a:sym typeface="Poppins"/>
              </a:rPr>
              <a:t>le résultat dépend d’autres personnes</a:t>
            </a:r>
          </a:p>
          <a:p>
            <a:pPr marL="777240" lvl="1" indent="-388620" algn="l">
              <a:lnSpc>
                <a:spcPts val="5040"/>
              </a:lnSpc>
              <a:buFont typeface="Arial"/>
              <a:buChar char="•"/>
            </a:pPr>
            <a:r>
              <a:rPr lang="en-US" sz="3600">
                <a:solidFill>
                  <a:srgbClr val="000000"/>
                </a:solidFill>
                <a:latin typeface="Poppins"/>
                <a:ea typeface="Poppins"/>
                <a:cs typeface="Poppins"/>
                <a:sym typeface="Poppins"/>
              </a:rPr>
              <a:t>tu ne peux pas tout prévoir ou tout gérer</a:t>
            </a:r>
          </a:p>
          <a:p>
            <a:pPr algn="l">
              <a:lnSpc>
                <a:spcPts val="5040"/>
              </a:lnSpc>
            </a:pPr>
            <a:endParaRPr lang="en-US" sz="3600">
              <a:solidFill>
                <a:srgbClr val="000000"/>
              </a:solidFill>
              <a:latin typeface="Poppins"/>
              <a:ea typeface="Poppins"/>
              <a:cs typeface="Poppins"/>
              <a:sym typeface="Poppins"/>
            </a:endParaRPr>
          </a:p>
          <a:p>
            <a:pPr algn="l">
              <a:lnSpc>
                <a:spcPts val="5040"/>
              </a:lnSpc>
            </a:pPr>
            <a:endParaRPr lang="en-US" sz="3600">
              <a:solidFill>
                <a:srgbClr val="000000"/>
              </a:solidFill>
              <a:latin typeface="Poppins"/>
              <a:ea typeface="Poppins"/>
              <a:cs typeface="Poppins"/>
              <a:sym typeface="Poppins"/>
            </a:endParaRPr>
          </a:p>
        </p:txBody>
      </p:sp>
      <p:sp>
        <p:nvSpPr>
          <p:cNvPr id="9" name="TextBox 9"/>
          <p:cNvSpPr txBox="1"/>
          <p:nvPr/>
        </p:nvSpPr>
        <p:spPr>
          <a:xfrm>
            <a:off x="1456077" y="522923"/>
            <a:ext cx="14256366"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CINÉ: Contrôle</a:t>
            </a:r>
          </a:p>
        </p:txBody>
      </p:sp>
      <p:sp>
        <p:nvSpPr>
          <p:cNvPr id="10" name="TextBox 10"/>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
        <p:nvSpPr>
          <p:cNvPr id="11" name="TextBox 11"/>
          <p:cNvSpPr txBox="1"/>
          <p:nvPr/>
        </p:nvSpPr>
        <p:spPr>
          <a:xfrm>
            <a:off x="9144000" y="1622584"/>
            <a:ext cx="8960064" cy="575691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Exemples :</a:t>
            </a:r>
          </a:p>
          <a:p>
            <a:pPr marL="777240" lvl="1" indent="-388620" algn="l">
              <a:lnSpc>
                <a:spcPts val="5040"/>
              </a:lnSpc>
              <a:buFont typeface="Arial"/>
              <a:buChar char="•"/>
            </a:pPr>
            <a:r>
              <a:rPr lang="en-US" sz="3600">
                <a:solidFill>
                  <a:srgbClr val="000000"/>
                </a:solidFill>
                <a:latin typeface="Poppins"/>
                <a:ea typeface="Poppins"/>
                <a:cs typeface="Poppins"/>
                <a:sym typeface="Poppins"/>
              </a:rPr>
              <a:t>attendre une réponse</a:t>
            </a:r>
          </a:p>
          <a:p>
            <a:pPr marL="777240" lvl="1" indent="-388620" algn="l">
              <a:lnSpc>
                <a:spcPts val="5040"/>
              </a:lnSpc>
              <a:buFont typeface="Arial"/>
              <a:buChar char="•"/>
            </a:pPr>
            <a:r>
              <a:rPr lang="en-US" sz="3600">
                <a:solidFill>
                  <a:srgbClr val="000000"/>
                </a:solidFill>
                <a:latin typeface="Poppins"/>
                <a:ea typeface="Poppins"/>
                <a:cs typeface="Poppins"/>
                <a:sym typeface="Poppins"/>
              </a:rPr>
              <a:t>être évalué</a:t>
            </a:r>
          </a:p>
          <a:p>
            <a:pPr marL="777240" lvl="1" indent="-388620" algn="l">
              <a:lnSpc>
                <a:spcPts val="5040"/>
              </a:lnSpc>
              <a:buFont typeface="Arial"/>
              <a:buChar char="•"/>
            </a:pPr>
            <a:r>
              <a:rPr lang="en-US" sz="3600">
                <a:solidFill>
                  <a:srgbClr val="000000"/>
                </a:solidFill>
                <a:latin typeface="Poppins"/>
                <a:ea typeface="Poppins"/>
                <a:cs typeface="Poppins"/>
                <a:sym typeface="Poppins"/>
              </a:rPr>
              <a:t>dépendre du jugement de quelqu’un d’autre</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Moins il y a de contrôle, plus l’alarme s’active.</a:t>
            </a:r>
          </a:p>
          <a:p>
            <a:pPr algn="l">
              <a:lnSpc>
                <a:spcPts val="5040"/>
              </a:lnSpc>
            </a:pPr>
            <a:endParaRPr lang="en-US" sz="3600">
              <a:solidFill>
                <a:srgbClr val="000000"/>
              </a:solidFill>
              <a:latin typeface="Poppins"/>
              <a:ea typeface="Poppins"/>
              <a:cs typeface="Poppins"/>
              <a:sym typeface="Poppins"/>
            </a:endParaRPr>
          </a:p>
        </p:txBody>
      </p:sp>
      <p:pic>
        <p:nvPicPr>
          <p:cNvPr id="25" name="Audio 24">
            <a:extLst>
              <a:ext uri="{FF2B5EF4-FFF2-40B4-BE49-F238E27FC236}">
                <a16:creationId xmlns:a16="http://schemas.microsoft.com/office/drawing/2014/main" id="{7C85E7FC-7C06-8E54-5BDD-F4A83EAF492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048"/>
    </mc:Choice>
    <mc:Fallback>
      <p:transition spd="slow" advTm="17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1574483"/>
            <a:ext cx="8115300" cy="575691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Le cerveau anxieux déteste les surprises.</a:t>
            </a:r>
          </a:p>
          <a:p>
            <a:pPr algn="l">
              <a:lnSpc>
                <a:spcPts val="5040"/>
              </a:lnSpc>
            </a:pPr>
            <a:r>
              <a:rPr lang="en-US" sz="3600">
                <a:solidFill>
                  <a:srgbClr val="000000"/>
                </a:solidFill>
                <a:latin typeface="Poppins"/>
                <a:ea typeface="Poppins"/>
                <a:cs typeface="Poppins"/>
                <a:sym typeface="Poppins"/>
              </a:rPr>
              <a:t>L’anxiété augmente quand :</a:t>
            </a:r>
          </a:p>
          <a:p>
            <a:pPr marL="777240" lvl="1" indent="-388620" algn="l">
              <a:lnSpc>
                <a:spcPts val="5040"/>
              </a:lnSpc>
              <a:buFont typeface="Arial"/>
              <a:buChar char="•"/>
            </a:pPr>
            <a:r>
              <a:rPr lang="en-US" sz="3600">
                <a:solidFill>
                  <a:srgbClr val="000000"/>
                </a:solidFill>
                <a:latin typeface="Poppins"/>
                <a:ea typeface="Poppins"/>
                <a:cs typeface="Poppins"/>
                <a:sym typeface="Poppins"/>
              </a:rPr>
              <a:t>quelque chose change au dernier moment</a:t>
            </a:r>
          </a:p>
          <a:p>
            <a:pPr marL="777240" lvl="1" indent="-388620" algn="l">
              <a:lnSpc>
                <a:spcPts val="5040"/>
              </a:lnSpc>
              <a:buFont typeface="Arial"/>
              <a:buChar char="•"/>
            </a:pPr>
            <a:r>
              <a:rPr lang="en-US" sz="3600">
                <a:solidFill>
                  <a:srgbClr val="000000"/>
                </a:solidFill>
                <a:latin typeface="Poppins"/>
                <a:ea typeface="Poppins"/>
                <a:cs typeface="Poppins"/>
                <a:sym typeface="Poppins"/>
              </a:rPr>
              <a:t>il y a une incertitude</a:t>
            </a:r>
          </a:p>
          <a:p>
            <a:pPr marL="777240" lvl="1" indent="-388620" algn="l">
              <a:lnSpc>
                <a:spcPts val="5040"/>
              </a:lnSpc>
              <a:buFont typeface="Arial"/>
              <a:buChar char="•"/>
            </a:pPr>
            <a:r>
              <a:rPr lang="en-US" sz="3600">
                <a:solidFill>
                  <a:srgbClr val="000000"/>
                </a:solidFill>
                <a:latin typeface="Poppins"/>
                <a:ea typeface="Poppins"/>
                <a:cs typeface="Poppins"/>
                <a:sym typeface="Poppins"/>
              </a:rPr>
              <a:t>tu ne sais pas comment ça va se dérouler</a:t>
            </a:r>
          </a:p>
          <a:p>
            <a:pPr algn="l">
              <a:lnSpc>
                <a:spcPts val="5040"/>
              </a:lnSpc>
            </a:pPr>
            <a:endParaRPr lang="en-US" sz="3600">
              <a:solidFill>
                <a:srgbClr val="000000"/>
              </a:solidFill>
              <a:latin typeface="Poppins"/>
              <a:ea typeface="Poppins"/>
              <a:cs typeface="Poppins"/>
              <a:sym typeface="Poppins"/>
            </a:endParaRPr>
          </a:p>
        </p:txBody>
      </p:sp>
      <p:sp>
        <p:nvSpPr>
          <p:cNvPr id="8" name="TextBox 8"/>
          <p:cNvSpPr txBox="1"/>
          <p:nvPr/>
        </p:nvSpPr>
        <p:spPr>
          <a:xfrm>
            <a:off x="1456077" y="522923"/>
            <a:ext cx="14256366"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CINÉ: imprévu</a:t>
            </a:r>
          </a:p>
        </p:txBody>
      </p:sp>
      <p:sp>
        <p:nvSpPr>
          <p:cNvPr id="9" name="TextBox 9"/>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
        <p:nvSpPr>
          <p:cNvPr id="10" name="TextBox 10"/>
          <p:cNvSpPr txBox="1"/>
          <p:nvPr/>
        </p:nvSpPr>
        <p:spPr>
          <a:xfrm>
            <a:off x="9144000" y="1622584"/>
            <a:ext cx="8960064" cy="5756910"/>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Exemples :</a:t>
            </a:r>
          </a:p>
          <a:p>
            <a:pPr marL="777240" lvl="1" indent="-388620" algn="l">
              <a:lnSpc>
                <a:spcPts val="5040"/>
              </a:lnSpc>
              <a:buFont typeface="Arial"/>
              <a:buChar char="•"/>
            </a:pPr>
            <a:r>
              <a:rPr lang="en-US" sz="3600">
                <a:solidFill>
                  <a:srgbClr val="000000"/>
                </a:solidFill>
                <a:latin typeface="Poppins"/>
                <a:ea typeface="Poppins"/>
                <a:cs typeface="Poppins"/>
                <a:sym typeface="Poppins"/>
              </a:rPr>
              <a:t>changement de plan</a:t>
            </a:r>
          </a:p>
          <a:p>
            <a:pPr marL="777240" lvl="1" indent="-388620" algn="l">
              <a:lnSpc>
                <a:spcPts val="5040"/>
              </a:lnSpc>
              <a:buFont typeface="Arial"/>
              <a:buChar char="•"/>
            </a:pPr>
            <a:r>
              <a:rPr lang="en-US" sz="3600">
                <a:solidFill>
                  <a:srgbClr val="000000"/>
                </a:solidFill>
                <a:latin typeface="Poppins"/>
                <a:ea typeface="Poppins"/>
                <a:cs typeface="Poppins"/>
                <a:sym typeface="Poppins"/>
              </a:rPr>
              <a:t>réponse inattendue</a:t>
            </a:r>
          </a:p>
          <a:p>
            <a:pPr marL="777240" lvl="1" indent="-388620" algn="l">
              <a:lnSpc>
                <a:spcPts val="5040"/>
              </a:lnSpc>
              <a:buFont typeface="Arial"/>
              <a:buChar char="•"/>
            </a:pPr>
            <a:r>
              <a:rPr lang="en-US" sz="3600">
                <a:solidFill>
                  <a:srgbClr val="000000"/>
                </a:solidFill>
                <a:latin typeface="Poppins"/>
                <a:ea typeface="Poppins"/>
                <a:cs typeface="Poppins"/>
                <a:sym typeface="Poppins"/>
              </a:rPr>
              <a:t>situation floue ou ambiguë</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L’imprévu est souvent interprété comme un danger potentiel, même s’il ne l’est pas.</a:t>
            </a:r>
          </a:p>
          <a:p>
            <a:pPr algn="l">
              <a:lnSpc>
                <a:spcPts val="5040"/>
              </a:lnSpc>
            </a:pPr>
            <a:endParaRPr lang="en-US" sz="3600">
              <a:solidFill>
                <a:srgbClr val="000000"/>
              </a:solidFill>
              <a:latin typeface="Poppins"/>
              <a:ea typeface="Poppins"/>
              <a:cs typeface="Poppins"/>
              <a:sym typeface="Poppins"/>
            </a:endParaRPr>
          </a:p>
        </p:txBody>
      </p:sp>
      <p:sp>
        <p:nvSpPr>
          <p:cNvPr id="11" name="Freeform 11"/>
          <p:cNvSpPr/>
          <p:nvPr/>
        </p:nvSpPr>
        <p:spPr>
          <a:xfrm>
            <a:off x="16418122" y="6437422"/>
            <a:ext cx="1157834" cy="3548916"/>
          </a:xfrm>
          <a:custGeom>
            <a:avLst/>
            <a:gdLst/>
            <a:ahLst/>
            <a:cxnLst/>
            <a:rect l="l" t="t" r="r" b="b"/>
            <a:pathLst>
              <a:path w="1157834" h="3548916">
                <a:moveTo>
                  <a:pt x="0" y="0"/>
                </a:moveTo>
                <a:lnTo>
                  <a:pt x="1157833" y="0"/>
                </a:lnTo>
                <a:lnTo>
                  <a:pt x="1157833" y="3548916"/>
                </a:lnTo>
                <a:lnTo>
                  <a:pt x="0" y="35489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pic>
        <p:nvPicPr>
          <p:cNvPr id="35" name="Audio 34">
            <a:extLst>
              <a:ext uri="{FF2B5EF4-FFF2-40B4-BE49-F238E27FC236}">
                <a16:creationId xmlns:a16="http://schemas.microsoft.com/office/drawing/2014/main" id="{199D16EA-6D23-E126-503A-B47FF50EC6A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742"/>
    </mc:Choice>
    <mc:Fallback>
      <p:transition spd="slow" advTm="17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14642" y="-3011939"/>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
        <p:nvSpPr>
          <p:cNvPr id="8" name="TextBox 8"/>
          <p:cNvSpPr txBox="1"/>
          <p:nvPr/>
        </p:nvSpPr>
        <p:spPr>
          <a:xfrm>
            <a:off x="9144000" y="1622584"/>
            <a:ext cx="8960064" cy="5118735"/>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Exemples :</a:t>
            </a:r>
          </a:p>
          <a:p>
            <a:pPr marL="777240" lvl="1" indent="-388620" algn="l">
              <a:lnSpc>
                <a:spcPts val="5040"/>
              </a:lnSpc>
              <a:buFont typeface="Arial"/>
              <a:buChar char="•"/>
            </a:pPr>
            <a:r>
              <a:rPr lang="en-US" sz="3600">
                <a:solidFill>
                  <a:srgbClr val="000000"/>
                </a:solidFill>
                <a:latin typeface="Poppins"/>
                <a:ea typeface="Poppins"/>
                <a:cs typeface="Poppins"/>
                <a:sym typeface="Poppins"/>
              </a:rPr>
              <a:t>nouveau groupe</a:t>
            </a:r>
          </a:p>
          <a:p>
            <a:pPr marL="777240" lvl="1" indent="-388620" algn="l">
              <a:lnSpc>
                <a:spcPts val="5040"/>
              </a:lnSpc>
              <a:buFont typeface="Arial"/>
              <a:buChar char="•"/>
            </a:pPr>
            <a:r>
              <a:rPr lang="en-US" sz="3600">
                <a:solidFill>
                  <a:srgbClr val="000000"/>
                </a:solidFill>
                <a:latin typeface="Poppins"/>
                <a:ea typeface="Poppins"/>
                <a:cs typeface="Poppins"/>
                <a:sym typeface="Poppins"/>
              </a:rPr>
              <a:t>nouvelle responsabilité</a:t>
            </a:r>
          </a:p>
          <a:p>
            <a:pPr marL="777240" lvl="1" indent="-388620" algn="l">
              <a:lnSpc>
                <a:spcPts val="5040"/>
              </a:lnSpc>
              <a:buFont typeface="Arial"/>
              <a:buChar char="•"/>
            </a:pPr>
            <a:r>
              <a:rPr lang="en-US" sz="3600">
                <a:solidFill>
                  <a:srgbClr val="000000"/>
                </a:solidFill>
                <a:latin typeface="Poppins"/>
                <a:ea typeface="Poppins"/>
                <a:cs typeface="Poppins"/>
                <a:sym typeface="Poppins"/>
              </a:rPr>
              <a:t>nouvelle étape importante</a:t>
            </a:r>
          </a:p>
          <a:p>
            <a:pPr algn="l">
              <a:lnSpc>
                <a:spcPts val="5040"/>
              </a:lnSpc>
            </a:pPr>
            <a:endParaRPr lang="en-US" sz="3600">
              <a:solidFill>
                <a:srgbClr val="000000"/>
              </a:solidFill>
              <a:latin typeface="Poppins"/>
              <a:ea typeface="Poppins"/>
              <a:cs typeface="Poppins"/>
              <a:sym typeface="Poppins"/>
            </a:endParaRPr>
          </a:p>
          <a:p>
            <a:pPr algn="l">
              <a:lnSpc>
                <a:spcPts val="5040"/>
              </a:lnSpc>
            </a:pPr>
            <a:r>
              <a:rPr lang="en-US" sz="3600">
                <a:solidFill>
                  <a:srgbClr val="000000"/>
                </a:solidFill>
                <a:latin typeface="Poppins"/>
                <a:ea typeface="Poppins"/>
                <a:cs typeface="Poppins"/>
                <a:sym typeface="Poppins"/>
              </a:rPr>
              <a:t>Sans référence passée, le cerveau imagine le pire pour se protéger.</a:t>
            </a:r>
          </a:p>
          <a:p>
            <a:pPr algn="l">
              <a:lnSpc>
                <a:spcPts val="5040"/>
              </a:lnSpc>
            </a:pPr>
            <a:endParaRPr lang="en-US" sz="3600">
              <a:solidFill>
                <a:srgbClr val="000000"/>
              </a:solidFill>
              <a:latin typeface="Poppins"/>
              <a:ea typeface="Poppins"/>
              <a:cs typeface="Poppins"/>
              <a:sym typeface="Poppins"/>
            </a:endParaRPr>
          </a:p>
        </p:txBody>
      </p:sp>
      <p:sp>
        <p:nvSpPr>
          <p:cNvPr id="9" name="Freeform 9"/>
          <p:cNvSpPr/>
          <p:nvPr/>
        </p:nvSpPr>
        <p:spPr>
          <a:xfrm>
            <a:off x="14981896" y="6391759"/>
            <a:ext cx="2719357" cy="3548916"/>
          </a:xfrm>
          <a:custGeom>
            <a:avLst/>
            <a:gdLst/>
            <a:ahLst/>
            <a:cxnLst/>
            <a:rect l="l" t="t" r="r" b="b"/>
            <a:pathLst>
              <a:path w="2719357" h="3548916">
                <a:moveTo>
                  <a:pt x="0" y="0"/>
                </a:moveTo>
                <a:lnTo>
                  <a:pt x="2719357" y="0"/>
                </a:lnTo>
                <a:lnTo>
                  <a:pt x="2719357" y="3548916"/>
                </a:lnTo>
                <a:lnTo>
                  <a:pt x="0" y="35489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0" name="TextBox 10"/>
          <p:cNvSpPr txBox="1"/>
          <p:nvPr/>
        </p:nvSpPr>
        <p:spPr>
          <a:xfrm>
            <a:off x="1028700" y="1574483"/>
            <a:ext cx="8115300" cy="5749010"/>
          </a:xfrm>
          <a:prstGeom prst="rect">
            <a:avLst/>
          </a:prstGeom>
        </p:spPr>
        <p:txBody>
          <a:bodyPr lIns="0" tIns="0" rIns="0" bIns="0" rtlCol="0" anchor="t">
            <a:spAutoFit/>
          </a:bodyPr>
          <a:lstStyle/>
          <a:p>
            <a:pPr algn="l">
              <a:lnSpc>
                <a:spcPts val="5040"/>
              </a:lnSpc>
            </a:pPr>
            <a:r>
              <a:rPr lang="en-US" sz="3600" dirty="0">
                <a:solidFill>
                  <a:srgbClr val="000000"/>
                </a:solidFill>
                <a:latin typeface="Poppins"/>
                <a:ea typeface="Poppins"/>
                <a:cs typeface="Poppins"/>
                <a:sym typeface="Poppins"/>
              </a:rPr>
              <a:t>Le </a:t>
            </a:r>
            <a:r>
              <a:rPr lang="en-US" sz="3600" dirty="0" err="1">
                <a:solidFill>
                  <a:srgbClr val="000000"/>
                </a:solidFill>
                <a:latin typeface="Poppins"/>
                <a:ea typeface="Poppins"/>
                <a:cs typeface="Poppins"/>
                <a:sym typeface="Poppins"/>
              </a:rPr>
              <a:t>cerveau</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associe</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parfois</a:t>
            </a:r>
            <a:r>
              <a:rPr lang="en-US" sz="3600" dirty="0">
                <a:solidFill>
                  <a:srgbClr val="000000"/>
                </a:solidFill>
                <a:latin typeface="Poppins"/>
                <a:ea typeface="Poppins"/>
                <a:cs typeface="Poppins"/>
                <a:sym typeface="Poppins"/>
              </a:rPr>
              <a:t> le « nouveau » à « risqué ».</a:t>
            </a:r>
          </a:p>
          <a:p>
            <a:pPr algn="l">
              <a:lnSpc>
                <a:spcPts val="5040"/>
              </a:lnSpc>
            </a:pPr>
            <a:r>
              <a:rPr lang="en-US" sz="3600" dirty="0" err="1">
                <a:solidFill>
                  <a:srgbClr val="000000"/>
                </a:solidFill>
                <a:latin typeface="Poppins"/>
                <a:ea typeface="Poppins"/>
                <a:cs typeface="Poppins"/>
                <a:sym typeface="Poppins"/>
              </a:rPr>
              <a:t>L’anxiété</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augmente</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quand</a:t>
            </a:r>
            <a:r>
              <a:rPr lang="en-US" sz="3600" dirty="0">
                <a:solidFill>
                  <a:srgbClr val="000000"/>
                </a:solidFill>
                <a:latin typeface="Poppins"/>
                <a:ea typeface="Poppins"/>
                <a:cs typeface="Poppins"/>
                <a:sym typeface="Poppins"/>
              </a:rPr>
              <a:t> :</a:t>
            </a:r>
          </a:p>
          <a:p>
            <a:pPr marL="777240" lvl="1" indent="-388620" algn="l">
              <a:lnSpc>
                <a:spcPts val="5040"/>
              </a:lnSpc>
              <a:buFont typeface="Arial"/>
              <a:buChar char="•"/>
            </a:pPr>
            <a:r>
              <a:rPr lang="en-US" sz="3600" dirty="0" err="1">
                <a:solidFill>
                  <a:srgbClr val="000000"/>
                </a:solidFill>
                <a:latin typeface="Poppins"/>
                <a:ea typeface="Poppins"/>
                <a:cs typeface="Poppins"/>
                <a:sym typeface="Poppins"/>
              </a:rPr>
              <a:t>tu</a:t>
            </a:r>
            <a:r>
              <a:rPr lang="en-US" sz="3600" dirty="0">
                <a:solidFill>
                  <a:srgbClr val="000000"/>
                </a:solidFill>
                <a:latin typeface="Poppins"/>
                <a:ea typeface="Poppins"/>
                <a:cs typeface="Poppins"/>
                <a:sym typeface="Poppins"/>
              </a:rPr>
              <a:t> vis quelque chose pour la première </a:t>
            </a:r>
            <a:r>
              <a:rPr lang="en-US" sz="3600" dirty="0" err="1">
                <a:solidFill>
                  <a:srgbClr val="000000"/>
                </a:solidFill>
                <a:latin typeface="Poppins"/>
                <a:ea typeface="Poppins"/>
                <a:cs typeface="Poppins"/>
                <a:sym typeface="Poppins"/>
              </a:rPr>
              <a:t>fois</a:t>
            </a:r>
            <a:endParaRPr lang="en-US" sz="3600" dirty="0">
              <a:solidFill>
                <a:srgbClr val="000000"/>
              </a:solidFill>
              <a:latin typeface="Poppins"/>
              <a:ea typeface="Poppins"/>
              <a:cs typeface="Poppins"/>
              <a:sym typeface="Poppins"/>
            </a:endParaRPr>
          </a:p>
          <a:p>
            <a:pPr marL="777240" lvl="1" indent="-388620" algn="l">
              <a:lnSpc>
                <a:spcPts val="5040"/>
              </a:lnSpc>
              <a:buFont typeface="Arial"/>
              <a:buChar char="•"/>
            </a:pPr>
            <a:r>
              <a:rPr lang="en-US" sz="3600" dirty="0" err="1">
                <a:solidFill>
                  <a:srgbClr val="000000"/>
                </a:solidFill>
                <a:latin typeface="Poppins"/>
                <a:ea typeface="Poppins"/>
                <a:cs typeface="Poppins"/>
                <a:sym typeface="Poppins"/>
              </a:rPr>
              <a:t>tu</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sors</a:t>
            </a:r>
            <a:r>
              <a:rPr lang="en-US" sz="3600" dirty="0">
                <a:solidFill>
                  <a:srgbClr val="000000"/>
                </a:solidFill>
                <a:latin typeface="Poppins"/>
                <a:ea typeface="Poppins"/>
                <a:cs typeface="Poppins"/>
                <a:sym typeface="Poppins"/>
              </a:rPr>
              <a:t> de ta routine</a:t>
            </a:r>
          </a:p>
          <a:p>
            <a:pPr marL="777240" lvl="1" indent="-388620" algn="l">
              <a:lnSpc>
                <a:spcPts val="5040"/>
              </a:lnSpc>
              <a:buFont typeface="Arial"/>
              <a:buChar char="•"/>
            </a:pPr>
            <a:r>
              <a:rPr lang="en-US" sz="3600" dirty="0" err="1">
                <a:solidFill>
                  <a:srgbClr val="000000"/>
                </a:solidFill>
                <a:latin typeface="Poppins"/>
                <a:ea typeface="Poppins"/>
                <a:cs typeface="Poppins"/>
                <a:sym typeface="Poppins"/>
              </a:rPr>
              <a:t>tu</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n’as</a:t>
            </a:r>
            <a:r>
              <a:rPr lang="en-US" sz="3600" dirty="0">
                <a:solidFill>
                  <a:srgbClr val="000000"/>
                </a:solidFill>
                <a:latin typeface="Poppins"/>
                <a:ea typeface="Poppins"/>
                <a:cs typeface="Poppins"/>
                <a:sym typeface="Poppins"/>
              </a:rPr>
              <a:t> pas encore </a:t>
            </a:r>
            <a:r>
              <a:rPr lang="en-US" sz="3600" dirty="0" err="1">
                <a:solidFill>
                  <a:srgbClr val="000000"/>
                </a:solidFill>
                <a:latin typeface="Poppins"/>
                <a:ea typeface="Poppins"/>
                <a:cs typeface="Poppins"/>
                <a:sym typeface="Poppins"/>
              </a:rPr>
              <a:t>d’expérience</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rassurante</a:t>
            </a:r>
            <a:endParaRPr lang="en-US" sz="3600" dirty="0">
              <a:solidFill>
                <a:srgbClr val="000000"/>
              </a:solidFill>
              <a:latin typeface="Poppins"/>
              <a:ea typeface="Poppins"/>
              <a:cs typeface="Poppins"/>
              <a:sym typeface="Poppins"/>
            </a:endParaRPr>
          </a:p>
          <a:p>
            <a:pPr algn="l">
              <a:lnSpc>
                <a:spcPts val="5040"/>
              </a:lnSpc>
            </a:pPr>
            <a:endParaRPr lang="en-US" sz="3600" dirty="0">
              <a:solidFill>
                <a:srgbClr val="000000"/>
              </a:solidFill>
              <a:latin typeface="Poppins"/>
              <a:ea typeface="Poppins"/>
              <a:cs typeface="Poppins"/>
              <a:sym typeface="Poppins"/>
            </a:endParaRPr>
          </a:p>
        </p:txBody>
      </p:sp>
      <p:sp>
        <p:nvSpPr>
          <p:cNvPr id="11" name="TextBox 11"/>
          <p:cNvSpPr txBox="1"/>
          <p:nvPr/>
        </p:nvSpPr>
        <p:spPr>
          <a:xfrm>
            <a:off x="1456077" y="522923"/>
            <a:ext cx="14256366" cy="713209"/>
          </a:xfrm>
          <a:prstGeom prst="rect">
            <a:avLst/>
          </a:prstGeom>
        </p:spPr>
        <p:txBody>
          <a:bodyPr lIns="0" tIns="0" rIns="0" bIns="0" rtlCol="0" anchor="t">
            <a:spAutoFit/>
          </a:bodyPr>
          <a:lstStyle/>
          <a:p>
            <a:pPr algn="l">
              <a:lnSpc>
                <a:spcPts val="6719"/>
              </a:lnSpc>
              <a:spcBef>
                <a:spcPct val="0"/>
              </a:spcBef>
            </a:pPr>
            <a:r>
              <a:rPr lang="en-US" sz="4800" dirty="0">
                <a:solidFill>
                  <a:srgbClr val="000000"/>
                </a:solidFill>
                <a:latin typeface="Sailors Condensed"/>
                <a:ea typeface="Sailors Condensed"/>
                <a:cs typeface="Sailors Condensed"/>
                <a:sym typeface="Sailors Condensed"/>
              </a:rPr>
              <a:t>CINÉ: </a:t>
            </a:r>
            <a:r>
              <a:rPr lang="en-US" sz="4800" dirty="0" err="1">
                <a:solidFill>
                  <a:srgbClr val="000000"/>
                </a:solidFill>
                <a:latin typeface="Sailors Condensed"/>
                <a:ea typeface="Sailors Condensed"/>
                <a:cs typeface="Sailors Condensed"/>
                <a:sym typeface="Sailors Condensed"/>
              </a:rPr>
              <a:t>nouveauté</a:t>
            </a:r>
            <a:endParaRPr lang="en-US" sz="4800" dirty="0">
              <a:solidFill>
                <a:srgbClr val="000000"/>
              </a:solidFill>
              <a:latin typeface="Sailors Condensed"/>
              <a:ea typeface="Sailors Condensed"/>
              <a:cs typeface="Sailors Condensed"/>
              <a:sym typeface="Sailors Condensed"/>
            </a:endParaRPr>
          </a:p>
        </p:txBody>
      </p:sp>
      <p:pic>
        <p:nvPicPr>
          <p:cNvPr id="26" name="Audio 25">
            <a:extLst>
              <a:ext uri="{FF2B5EF4-FFF2-40B4-BE49-F238E27FC236}">
                <a16:creationId xmlns:a16="http://schemas.microsoft.com/office/drawing/2014/main" id="{56B235C4-EB41-E290-1F24-E5A5882D885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469"/>
    </mc:Choice>
    <mc:Fallback>
      <p:transition spd="slow" advTm="20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73627" y="-3502771"/>
            <a:ext cx="12718209" cy="9735211"/>
          </a:xfrm>
          <a:custGeom>
            <a:avLst/>
            <a:gdLst/>
            <a:ahLst/>
            <a:cxnLst/>
            <a:rect l="l" t="t" r="r" b="b"/>
            <a:pathLst>
              <a:path w="12718209" h="9735211">
                <a:moveTo>
                  <a:pt x="0" y="0"/>
                </a:moveTo>
                <a:lnTo>
                  <a:pt x="12718208" y="0"/>
                </a:lnTo>
                <a:lnTo>
                  <a:pt x="12718208" y="9735211"/>
                </a:lnTo>
                <a:lnTo>
                  <a:pt x="0" y="97352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3"/>
          <p:cNvSpPr/>
          <p:nvPr/>
        </p:nvSpPr>
        <p:spPr>
          <a:xfrm>
            <a:off x="8203567" y="2090640"/>
            <a:ext cx="12718209" cy="9735211"/>
          </a:xfrm>
          <a:custGeom>
            <a:avLst/>
            <a:gdLst/>
            <a:ahLst/>
            <a:cxnLst/>
            <a:rect l="l" t="t" r="r" b="b"/>
            <a:pathLst>
              <a:path w="12718209" h="9735211">
                <a:moveTo>
                  <a:pt x="0" y="0"/>
                </a:moveTo>
                <a:lnTo>
                  <a:pt x="12718209" y="0"/>
                </a:lnTo>
                <a:lnTo>
                  <a:pt x="12718209" y="9735210"/>
                </a:lnTo>
                <a:lnTo>
                  <a:pt x="0" y="97352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1392985" y="7715250"/>
            <a:ext cx="21073969" cy="3086100"/>
            <a:chOff x="0" y="0"/>
            <a:chExt cx="5550346" cy="812800"/>
          </a:xfrm>
        </p:grpSpPr>
        <p:sp>
          <p:nvSpPr>
            <p:cNvPr id="5" name="Freeform 5"/>
            <p:cNvSpPr/>
            <p:nvPr/>
          </p:nvSpPr>
          <p:spPr>
            <a:xfrm>
              <a:off x="0" y="0"/>
              <a:ext cx="5550346" cy="812800"/>
            </a:xfrm>
            <a:custGeom>
              <a:avLst/>
              <a:gdLst/>
              <a:ahLst/>
              <a:cxnLst/>
              <a:rect l="l" t="t" r="r" b="b"/>
              <a:pathLst>
                <a:path w="5550346" h="812800">
                  <a:moveTo>
                    <a:pt x="0" y="0"/>
                  </a:moveTo>
                  <a:lnTo>
                    <a:pt x="5550346" y="0"/>
                  </a:lnTo>
                  <a:lnTo>
                    <a:pt x="5550346" y="812800"/>
                  </a:lnTo>
                  <a:lnTo>
                    <a:pt x="0" y="812800"/>
                  </a:lnTo>
                  <a:close/>
                </a:path>
              </a:pathLst>
            </a:custGeom>
            <a:solidFill>
              <a:srgbClr val="537791"/>
            </a:solidFill>
          </p:spPr>
          <p:txBody>
            <a:bodyPr/>
            <a:lstStyle/>
            <a:p>
              <a:endParaRPr lang="fr-FR"/>
            </a:p>
          </p:txBody>
        </p:sp>
        <p:sp>
          <p:nvSpPr>
            <p:cNvPr id="6" name="TextBox 6"/>
            <p:cNvSpPr txBox="1"/>
            <p:nvPr/>
          </p:nvSpPr>
          <p:spPr>
            <a:xfrm>
              <a:off x="0" y="-57150"/>
              <a:ext cx="5550346" cy="86995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456077" y="8499429"/>
            <a:ext cx="15375845" cy="1099820"/>
          </a:xfrm>
          <a:prstGeom prst="rect">
            <a:avLst/>
          </a:prstGeom>
        </p:spPr>
        <p:txBody>
          <a:bodyPr lIns="0" tIns="0" rIns="0" bIns="0" rtlCol="0" anchor="t">
            <a:spAutoFit/>
          </a:bodyPr>
          <a:lstStyle/>
          <a:p>
            <a:pPr algn="ctr">
              <a:lnSpc>
                <a:spcPts val="4480"/>
              </a:lnSpc>
            </a:pPr>
            <a:r>
              <a:rPr lang="en-US" sz="3200" spc="435">
                <a:solidFill>
                  <a:srgbClr val="FFFFFF"/>
                </a:solidFill>
                <a:latin typeface="Comic Sans"/>
                <a:ea typeface="Comic Sans"/>
                <a:cs typeface="Comic Sans"/>
                <a:sym typeface="Comic Sans"/>
              </a:rPr>
              <a:t>Magalie Arsenault, éducatrice spécialisée</a:t>
            </a:r>
          </a:p>
          <a:p>
            <a:pPr algn="ctr">
              <a:lnSpc>
                <a:spcPts val="4480"/>
              </a:lnSpc>
              <a:spcBef>
                <a:spcPct val="0"/>
              </a:spcBef>
            </a:pPr>
            <a:r>
              <a:rPr lang="en-US" sz="3200" spc="435">
                <a:solidFill>
                  <a:srgbClr val="FFFFFF"/>
                </a:solidFill>
                <a:latin typeface="Comic Sans"/>
                <a:ea typeface="Comic Sans"/>
                <a:cs typeface="Comic Sans"/>
                <a:sym typeface="Comic Sans"/>
              </a:rPr>
              <a:t>magalie-arsenault.com</a:t>
            </a:r>
          </a:p>
        </p:txBody>
      </p:sp>
      <p:sp>
        <p:nvSpPr>
          <p:cNvPr id="8" name="TextBox 8"/>
          <p:cNvSpPr txBox="1"/>
          <p:nvPr/>
        </p:nvSpPr>
        <p:spPr>
          <a:xfrm>
            <a:off x="9144000" y="1622584"/>
            <a:ext cx="8960064" cy="5118735"/>
          </a:xfrm>
          <a:prstGeom prst="rect">
            <a:avLst/>
          </a:prstGeom>
        </p:spPr>
        <p:txBody>
          <a:bodyPr lIns="0" tIns="0" rIns="0" bIns="0" rtlCol="0" anchor="t">
            <a:spAutoFit/>
          </a:bodyPr>
          <a:lstStyle/>
          <a:p>
            <a:pPr algn="l">
              <a:lnSpc>
                <a:spcPts val="5040"/>
              </a:lnSpc>
            </a:pPr>
            <a:r>
              <a:rPr lang="en-US" sz="3600">
                <a:solidFill>
                  <a:srgbClr val="000000"/>
                </a:solidFill>
                <a:latin typeface="Poppins"/>
                <a:ea typeface="Poppins"/>
                <a:cs typeface="Poppins"/>
                <a:sym typeface="Poppins"/>
              </a:rPr>
              <a:t>Exemples :</a:t>
            </a:r>
          </a:p>
          <a:p>
            <a:pPr marL="777240" lvl="1" indent="-388620" algn="l">
              <a:lnSpc>
                <a:spcPts val="5040"/>
              </a:lnSpc>
              <a:buFont typeface="Arial"/>
              <a:buChar char="•"/>
            </a:pPr>
            <a:r>
              <a:rPr lang="en-US" sz="3600">
                <a:solidFill>
                  <a:srgbClr val="000000"/>
                </a:solidFill>
                <a:latin typeface="Poppins"/>
                <a:ea typeface="Poppins"/>
                <a:cs typeface="Poppins"/>
                <a:sym typeface="Poppins"/>
              </a:rPr>
              <a:t>parler devant les autres</a:t>
            </a:r>
          </a:p>
          <a:p>
            <a:pPr marL="777240" lvl="1" indent="-388620" algn="l">
              <a:lnSpc>
                <a:spcPts val="5040"/>
              </a:lnSpc>
              <a:buFont typeface="Arial"/>
              <a:buChar char="•"/>
            </a:pPr>
            <a:r>
              <a:rPr lang="en-US" sz="3600">
                <a:solidFill>
                  <a:srgbClr val="000000"/>
                </a:solidFill>
                <a:latin typeface="Poppins"/>
                <a:ea typeface="Poppins"/>
                <a:cs typeface="Poppins"/>
                <a:sym typeface="Poppins"/>
              </a:rPr>
              <a:t>faire une erreur visible</a:t>
            </a:r>
          </a:p>
          <a:p>
            <a:pPr marL="777240" lvl="1" indent="-388620" algn="l">
              <a:lnSpc>
                <a:spcPts val="5040"/>
              </a:lnSpc>
              <a:buFont typeface="Arial"/>
              <a:buChar char="•"/>
            </a:pPr>
            <a:r>
              <a:rPr lang="en-US" sz="3600">
                <a:solidFill>
                  <a:srgbClr val="000000"/>
                </a:solidFill>
                <a:latin typeface="Poppins"/>
                <a:ea typeface="Poppins"/>
                <a:cs typeface="Poppins"/>
                <a:sym typeface="Poppins"/>
              </a:rPr>
              <a:t>ne pas être à la hauteur de tes attentes (ou de celles des autres)</a:t>
            </a:r>
          </a:p>
          <a:p>
            <a:pPr algn="l">
              <a:lnSpc>
                <a:spcPts val="5040"/>
              </a:lnSpc>
            </a:pPr>
            <a:r>
              <a:rPr lang="en-US" sz="3600">
                <a:solidFill>
                  <a:srgbClr val="000000"/>
                </a:solidFill>
                <a:latin typeface="Poppins"/>
                <a:ea typeface="Poppins"/>
                <a:cs typeface="Poppins"/>
                <a:sym typeface="Poppins"/>
              </a:rPr>
              <a:t>Ici, la menace n’est pas physique, mais relationnelle ou identitaire.</a:t>
            </a:r>
          </a:p>
          <a:p>
            <a:pPr algn="l">
              <a:lnSpc>
                <a:spcPts val="5040"/>
              </a:lnSpc>
            </a:pPr>
            <a:endParaRPr lang="en-US" sz="3600">
              <a:solidFill>
                <a:srgbClr val="000000"/>
              </a:solidFill>
              <a:latin typeface="Poppins"/>
              <a:ea typeface="Poppins"/>
              <a:cs typeface="Poppins"/>
              <a:sym typeface="Poppins"/>
            </a:endParaRPr>
          </a:p>
        </p:txBody>
      </p:sp>
      <p:sp>
        <p:nvSpPr>
          <p:cNvPr id="9" name="Freeform 9"/>
          <p:cNvSpPr/>
          <p:nvPr/>
        </p:nvSpPr>
        <p:spPr>
          <a:xfrm>
            <a:off x="15437585" y="6483085"/>
            <a:ext cx="2289051" cy="3548916"/>
          </a:xfrm>
          <a:custGeom>
            <a:avLst/>
            <a:gdLst/>
            <a:ahLst/>
            <a:cxnLst/>
            <a:rect l="l" t="t" r="r" b="b"/>
            <a:pathLst>
              <a:path w="2289051" h="3548916">
                <a:moveTo>
                  <a:pt x="0" y="0"/>
                </a:moveTo>
                <a:lnTo>
                  <a:pt x="2289051" y="0"/>
                </a:lnTo>
                <a:lnTo>
                  <a:pt x="2289051" y="3548916"/>
                </a:lnTo>
                <a:lnTo>
                  <a:pt x="0" y="35489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0" name="TextBox 10"/>
          <p:cNvSpPr txBox="1"/>
          <p:nvPr/>
        </p:nvSpPr>
        <p:spPr>
          <a:xfrm>
            <a:off x="1028700" y="1574483"/>
            <a:ext cx="7841322" cy="6395085"/>
          </a:xfrm>
          <a:prstGeom prst="rect">
            <a:avLst/>
          </a:prstGeom>
        </p:spPr>
        <p:txBody>
          <a:bodyPr lIns="0" tIns="0" rIns="0" bIns="0" rtlCol="0" anchor="t">
            <a:spAutoFit/>
          </a:bodyPr>
          <a:lstStyle/>
          <a:p>
            <a:pPr algn="l">
              <a:lnSpc>
                <a:spcPts val="5040"/>
              </a:lnSpc>
            </a:pPr>
            <a:r>
              <a:rPr lang="en-US" sz="3600" dirty="0" err="1">
                <a:solidFill>
                  <a:srgbClr val="000000"/>
                </a:solidFill>
                <a:latin typeface="Poppins"/>
                <a:ea typeface="Poppins"/>
                <a:cs typeface="Poppins"/>
                <a:sym typeface="Poppins"/>
              </a:rPr>
              <a:t>C’est</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l’un</a:t>
            </a:r>
            <a:r>
              <a:rPr lang="en-US" sz="3600" dirty="0">
                <a:solidFill>
                  <a:srgbClr val="000000"/>
                </a:solidFill>
                <a:latin typeface="Poppins"/>
                <a:ea typeface="Poppins"/>
                <a:cs typeface="Poppins"/>
                <a:sym typeface="Poppins"/>
              </a:rPr>
              <a:t> des </a:t>
            </a:r>
            <a:r>
              <a:rPr lang="en-US" sz="3600" dirty="0" err="1">
                <a:solidFill>
                  <a:srgbClr val="000000"/>
                </a:solidFill>
                <a:latin typeface="Poppins"/>
                <a:ea typeface="Poppins"/>
                <a:cs typeface="Poppins"/>
                <a:sym typeface="Poppins"/>
              </a:rPr>
              <a:t>déclencheurs</a:t>
            </a:r>
            <a:r>
              <a:rPr lang="en-US" sz="3600" dirty="0">
                <a:solidFill>
                  <a:srgbClr val="000000"/>
                </a:solidFill>
                <a:latin typeface="Poppins"/>
                <a:ea typeface="Poppins"/>
                <a:cs typeface="Poppins"/>
                <a:sym typeface="Poppins"/>
              </a:rPr>
              <a:t> les plus </a:t>
            </a:r>
            <a:r>
              <a:rPr lang="en-US" sz="3600" dirty="0" err="1">
                <a:solidFill>
                  <a:srgbClr val="000000"/>
                </a:solidFill>
                <a:latin typeface="Poppins"/>
                <a:ea typeface="Poppins"/>
                <a:cs typeface="Poppins"/>
                <a:sym typeface="Poppins"/>
              </a:rPr>
              <a:t>puissants</a:t>
            </a:r>
            <a:r>
              <a:rPr lang="en-US" sz="3600" dirty="0">
                <a:solidFill>
                  <a:srgbClr val="000000"/>
                </a:solidFill>
                <a:latin typeface="Poppins"/>
                <a:ea typeface="Poppins"/>
                <a:cs typeface="Poppins"/>
                <a:sym typeface="Poppins"/>
              </a:rPr>
              <a:t>.</a:t>
            </a:r>
          </a:p>
          <a:p>
            <a:pPr algn="l">
              <a:lnSpc>
                <a:spcPts val="5040"/>
              </a:lnSpc>
            </a:pPr>
            <a:r>
              <a:rPr lang="en-US" sz="3600" dirty="0" err="1">
                <a:solidFill>
                  <a:srgbClr val="000000"/>
                </a:solidFill>
                <a:latin typeface="Poppins"/>
                <a:ea typeface="Poppins"/>
                <a:cs typeface="Poppins"/>
                <a:sym typeface="Poppins"/>
              </a:rPr>
              <a:t>L’anxiété</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augmente</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quand</a:t>
            </a:r>
            <a:r>
              <a:rPr lang="en-US" sz="3600" dirty="0">
                <a:solidFill>
                  <a:srgbClr val="000000"/>
                </a:solidFill>
                <a:latin typeface="Poppins"/>
                <a:ea typeface="Poppins"/>
                <a:cs typeface="Poppins"/>
                <a:sym typeface="Poppins"/>
              </a:rPr>
              <a:t> :</a:t>
            </a:r>
          </a:p>
          <a:p>
            <a:pPr marL="777240" lvl="1" indent="-388620" algn="l">
              <a:lnSpc>
                <a:spcPts val="5040"/>
              </a:lnSpc>
              <a:buFont typeface="Arial"/>
              <a:buChar char="•"/>
            </a:pPr>
            <a:r>
              <a:rPr lang="en-US" sz="3600" dirty="0" err="1">
                <a:solidFill>
                  <a:srgbClr val="000000"/>
                </a:solidFill>
                <a:latin typeface="Poppins"/>
                <a:ea typeface="Poppins"/>
                <a:cs typeface="Poppins"/>
                <a:sym typeface="Poppins"/>
              </a:rPr>
              <a:t>l’image</a:t>
            </a:r>
            <a:r>
              <a:rPr lang="en-US" sz="3600" dirty="0">
                <a:solidFill>
                  <a:srgbClr val="000000"/>
                </a:solidFill>
                <a:latin typeface="Poppins"/>
                <a:ea typeface="Poppins"/>
                <a:cs typeface="Poppins"/>
                <a:sym typeface="Poppins"/>
              </a:rPr>
              <a:t> de </a:t>
            </a:r>
            <a:r>
              <a:rPr lang="en-US" sz="3600" dirty="0" err="1">
                <a:solidFill>
                  <a:srgbClr val="000000"/>
                </a:solidFill>
                <a:latin typeface="Poppins"/>
                <a:ea typeface="Poppins"/>
                <a:cs typeface="Poppins"/>
                <a:sym typeface="Poppins"/>
              </a:rPr>
              <a:t>toi</a:t>
            </a:r>
            <a:r>
              <a:rPr lang="en-US" sz="3600" dirty="0">
                <a:solidFill>
                  <a:srgbClr val="000000"/>
                </a:solidFill>
                <a:latin typeface="Poppins"/>
                <a:ea typeface="Poppins"/>
                <a:cs typeface="Poppins"/>
                <a:sym typeface="Poppins"/>
              </a:rPr>
              <a:t> est </a:t>
            </a:r>
            <a:r>
              <a:rPr lang="en-US" sz="3600" dirty="0" err="1">
                <a:solidFill>
                  <a:srgbClr val="000000"/>
                </a:solidFill>
                <a:latin typeface="Poppins"/>
                <a:ea typeface="Poppins"/>
                <a:cs typeface="Poppins"/>
                <a:sym typeface="Poppins"/>
              </a:rPr>
              <a:t>en</a:t>
            </a:r>
            <a:r>
              <a:rPr lang="en-US" sz="3600" dirty="0">
                <a:solidFill>
                  <a:srgbClr val="000000"/>
                </a:solidFill>
                <a:latin typeface="Poppins"/>
                <a:ea typeface="Poppins"/>
                <a:cs typeface="Poppins"/>
                <a:sym typeface="Poppins"/>
              </a:rPr>
              <a:t> jeu</a:t>
            </a:r>
          </a:p>
          <a:p>
            <a:pPr marL="777240" lvl="1" indent="-388620" algn="l">
              <a:lnSpc>
                <a:spcPts val="5040"/>
              </a:lnSpc>
              <a:buFont typeface="Arial"/>
              <a:buChar char="•"/>
            </a:pPr>
            <a:r>
              <a:rPr lang="en-US" sz="3600" dirty="0" err="1">
                <a:solidFill>
                  <a:srgbClr val="000000"/>
                </a:solidFill>
                <a:latin typeface="Poppins"/>
                <a:ea typeface="Poppins"/>
                <a:cs typeface="Poppins"/>
                <a:sym typeface="Poppins"/>
              </a:rPr>
              <a:t>tu</a:t>
            </a:r>
            <a:r>
              <a:rPr lang="en-US" sz="3600" dirty="0">
                <a:solidFill>
                  <a:srgbClr val="000000"/>
                </a:solidFill>
                <a:latin typeface="Poppins"/>
                <a:ea typeface="Poppins"/>
                <a:cs typeface="Poppins"/>
                <a:sym typeface="Poppins"/>
              </a:rPr>
              <a:t> as </a:t>
            </a:r>
            <a:r>
              <a:rPr lang="en-US" sz="3600" dirty="0" err="1">
                <a:solidFill>
                  <a:srgbClr val="000000"/>
                </a:solidFill>
                <a:latin typeface="Poppins"/>
                <a:ea typeface="Poppins"/>
                <a:cs typeface="Poppins"/>
                <a:sym typeface="Poppins"/>
              </a:rPr>
              <a:t>peur</a:t>
            </a:r>
            <a:r>
              <a:rPr lang="en-US" sz="3600" dirty="0">
                <a:solidFill>
                  <a:srgbClr val="000000"/>
                </a:solidFill>
                <a:latin typeface="Poppins"/>
                <a:ea typeface="Poppins"/>
                <a:cs typeface="Poppins"/>
                <a:sym typeface="Poppins"/>
              </a:rPr>
              <a:t> de </a:t>
            </a:r>
            <a:r>
              <a:rPr lang="en-US" sz="3600" dirty="0" err="1">
                <a:solidFill>
                  <a:srgbClr val="000000"/>
                </a:solidFill>
                <a:latin typeface="Poppins"/>
                <a:ea typeface="Poppins"/>
                <a:cs typeface="Poppins"/>
                <a:sym typeface="Poppins"/>
              </a:rPr>
              <a:t>l’échec</a:t>
            </a:r>
            <a:r>
              <a:rPr lang="en-US" sz="3600" dirty="0">
                <a:solidFill>
                  <a:srgbClr val="000000"/>
                </a:solidFill>
                <a:latin typeface="Poppins"/>
                <a:ea typeface="Poppins"/>
                <a:cs typeface="Poppins"/>
                <a:sym typeface="Poppins"/>
              </a:rPr>
              <a:t>, du </a:t>
            </a:r>
            <a:r>
              <a:rPr lang="en-US" sz="3600" dirty="0" err="1">
                <a:solidFill>
                  <a:srgbClr val="000000"/>
                </a:solidFill>
                <a:latin typeface="Poppins"/>
                <a:ea typeface="Poppins"/>
                <a:cs typeface="Poppins"/>
                <a:sym typeface="Poppins"/>
              </a:rPr>
              <a:t>jugement</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ou</a:t>
            </a:r>
            <a:r>
              <a:rPr lang="en-US" sz="3600" dirty="0">
                <a:solidFill>
                  <a:srgbClr val="000000"/>
                </a:solidFill>
                <a:latin typeface="Poppins"/>
                <a:ea typeface="Poppins"/>
                <a:cs typeface="Poppins"/>
                <a:sym typeface="Poppins"/>
              </a:rPr>
              <a:t> du </a:t>
            </a:r>
            <a:r>
              <a:rPr lang="en-US" sz="3600" dirty="0" err="1">
                <a:solidFill>
                  <a:srgbClr val="000000"/>
                </a:solidFill>
                <a:latin typeface="Poppins"/>
                <a:ea typeface="Poppins"/>
                <a:cs typeface="Poppins"/>
                <a:sym typeface="Poppins"/>
              </a:rPr>
              <a:t>rejet</a:t>
            </a:r>
            <a:endParaRPr lang="en-US" sz="3600" dirty="0">
              <a:solidFill>
                <a:srgbClr val="000000"/>
              </a:solidFill>
              <a:latin typeface="Poppins"/>
              <a:ea typeface="Poppins"/>
              <a:cs typeface="Poppins"/>
              <a:sym typeface="Poppins"/>
            </a:endParaRPr>
          </a:p>
          <a:p>
            <a:pPr marL="777240" lvl="1" indent="-388620" algn="l">
              <a:lnSpc>
                <a:spcPts val="5040"/>
              </a:lnSpc>
              <a:buFont typeface="Arial"/>
              <a:buChar char="•"/>
            </a:pPr>
            <a:r>
              <a:rPr lang="en-US" sz="3600" dirty="0" err="1">
                <a:solidFill>
                  <a:srgbClr val="000000"/>
                </a:solidFill>
                <a:latin typeface="Poppins"/>
                <a:ea typeface="Poppins"/>
                <a:cs typeface="Poppins"/>
                <a:sym typeface="Poppins"/>
              </a:rPr>
              <a:t>tu</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risques</a:t>
            </a:r>
            <a:r>
              <a:rPr lang="en-US" sz="3600" dirty="0">
                <a:solidFill>
                  <a:srgbClr val="000000"/>
                </a:solidFill>
                <a:latin typeface="Poppins"/>
                <a:ea typeface="Poppins"/>
                <a:cs typeface="Poppins"/>
                <a:sym typeface="Poppins"/>
              </a:rPr>
              <a:t> de </a:t>
            </a:r>
            <a:r>
              <a:rPr lang="en-US" sz="3600" dirty="0" err="1">
                <a:solidFill>
                  <a:srgbClr val="000000"/>
                </a:solidFill>
                <a:latin typeface="Poppins"/>
                <a:ea typeface="Poppins"/>
                <a:cs typeface="Poppins"/>
                <a:sym typeface="Poppins"/>
              </a:rPr>
              <a:t>te</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sentir</a:t>
            </a:r>
            <a:r>
              <a:rPr lang="en-US" sz="3600" dirty="0">
                <a:solidFill>
                  <a:srgbClr val="000000"/>
                </a:solidFill>
                <a:latin typeface="Poppins"/>
                <a:ea typeface="Poppins"/>
                <a:cs typeface="Poppins"/>
                <a:sym typeface="Poppins"/>
              </a:rPr>
              <a:t> </a:t>
            </a:r>
            <a:r>
              <a:rPr lang="en-US" sz="3600" dirty="0" err="1">
                <a:solidFill>
                  <a:srgbClr val="000000"/>
                </a:solidFill>
                <a:latin typeface="Poppins"/>
                <a:ea typeface="Poppins"/>
                <a:cs typeface="Poppins"/>
                <a:sym typeface="Poppins"/>
              </a:rPr>
              <a:t>incompétent</a:t>
            </a:r>
            <a:r>
              <a:rPr lang="en-US" sz="3600" dirty="0">
                <a:solidFill>
                  <a:srgbClr val="000000"/>
                </a:solidFill>
                <a:latin typeface="Poppins"/>
                <a:ea typeface="Poppins"/>
                <a:cs typeface="Poppins"/>
                <a:sym typeface="Poppins"/>
              </a:rPr>
              <a:t>, ridicule </a:t>
            </a:r>
            <a:r>
              <a:rPr lang="en-US" sz="3600" dirty="0" err="1">
                <a:solidFill>
                  <a:srgbClr val="000000"/>
                </a:solidFill>
                <a:latin typeface="Poppins"/>
                <a:ea typeface="Poppins"/>
                <a:cs typeface="Poppins"/>
                <a:sym typeface="Poppins"/>
              </a:rPr>
              <a:t>ou</a:t>
            </a:r>
            <a:r>
              <a:rPr lang="en-US" sz="3600" dirty="0">
                <a:solidFill>
                  <a:srgbClr val="000000"/>
                </a:solidFill>
                <a:latin typeface="Poppins"/>
                <a:ea typeface="Poppins"/>
                <a:cs typeface="Poppins"/>
                <a:sym typeface="Poppins"/>
              </a:rPr>
              <a:t> « pas </a:t>
            </a:r>
            <a:r>
              <a:rPr lang="en-US" sz="3600" dirty="0" err="1">
                <a:solidFill>
                  <a:srgbClr val="000000"/>
                </a:solidFill>
                <a:latin typeface="Poppins"/>
                <a:ea typeface="Poppins"/>
                <a:cs typeface="Poppins"/>
                <a:sym typeface="Poppins"/>
              </a:rPr>
              <a:t>assez</a:t>
            </a:r>
            <a:r>
              <a:rPr lang="en-US" sz="3600" dirty="0">
                <a:solidFill>
                  <a:srgbClr val="000000"/>
                </a:solidFill>
                <a:latin typeface="Poppins"/>
                <a:ea typeface="Poppins"/>
                <a:cs typeface="Poppins"/>
                <a:sym typeface="Poppins"/>
              </a:rPr>
              <a:t> »</a:t>
            </a:r>
          </a:p>
          <a:p>
            <a:pPr algn="l">
              <a:lnSpc>
                <a:spcPts val="5040"/>
              </a:lnSpc>
            </a:pPr>
            <a:endParaRPr lang="en-US" sz="3600" dirty="0">
              <a:solidFill>
                <a:srgbClr val="000000"/>
              </a:solidFill>
              <a:latin typeface="Poppins"/>
              <a:ea typeface="Poppins"/>
              <a:cs typeface="Poppins"/>
              <a:sym typeface="Poppins"/>
            </a:endParaRPr>
          </a:p>
        </p:txBody>
      </p:sp>
      <p:sp>
        <p:nvSpPr>
          <p:cNvPr id="11" name="TextBox 11"/>
          <p:cNvSpPr txBox="1"/>
          <p:nvPr/>
        </p:nvSpPr>
        <p:spPr>
          <a:xfrm>
            <a:off x="1456077" y="522923"/>
            <a:ext cx="14256366" cy="868680"/>
          </a:xfrm>
          <a:prstGeom prst="rect">
            <a:avLst/>
          </a:prstGeom>
        </p:spPr>
        <p:txBody>
          <a:bodyPr lIns="0" tIns="0" rIns="0" bIns="0" rtlCol="0" anchor="t">
            <a:spAutoFit/>
          </a:bodyPr>
          <a:lstStyle/>
          <a:p>
            <a:pPr algn="l">
              <a:lnSpc>
                <a:spcPts val="6719"/>
              </a:lnSpc>
              <a:spcBef>
                <a:spcPct val="0"/>
              </a:spcBef>
            </a:pPr>
            <a:r>
              <a:rPr lang="en-US" sz="4800">
                <a:solidFill>
                  <a:srgbClr val="000000"/>
                </a:solidFill>
                <a:latin typeface="Sailors Condensed"/>
                <a:ea typeface="Sailors Condensed"/>
                <a:cs typeface="Sailors Condensed"/>
                <a:sym typeface="Sailors Condensed"/>
              </a:rPr>
              <a:t>CINÉ: Égo menacé</a:t>
            </a:r>
          </a:p>
        </p:txBody>
      </p:sp>
      <p:pic>
        <p:nvPicPr>
          <p:cNvPr id="25" name="Audio 24">
            <a:extLst>
              <a:ext uri="{FF2B5EF4-FFF2-40B4-BE49-F238E27FC236}">
                <a16:creationId xmlns:a16="http://schemas.microsoft.com/office/drawing/2014/main" id="{7ADC5B1E-B48B-E097-F93D-2E4ABCB0DA8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322800" y="93218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668"/>
    </mc:Choice>
    <mc:Fallback>
      <p:transition spd="slow" advTm="20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1686</Words>
  <Application>Microsoft Macintosh PowerPoint</Application>
  <PresentationFormat>Personnalisé</PresentationFormat>
  <Paragraphs>236</Paragraphs>
  <Slides>27</Slides>
  <Notes>1</Notes>
  <HiddenSlides>0</HiddenSlides>
  <MMClips>17</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Sailors Condensed</vt:lpstr>
      <vt:lpstr>Poppins</vt:lpstr>
      <vt:lpstr>Comic Sans</vt:lpstr>
      <vt:lpstr>Comic Sans Bold</vt:lpstr>
      <vt:lpstr>Aptos</vt:lpstr>
      <vt:lpstr>Poppins Bold</vt:lpstr>
      <vt:lpstr>Calibri</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Capsule: L’ANXIÉTÉ EN 5 MINUTES</dc:title>
  <cp:lastModifiedBy>Magalie Arsenault</cp:lastModifiedBy>
  <cp:revision>6</cp:revision>
  <dcterms:created xsi:type="dcterms:W3CDTF">2006-08-16T00:00:00Z</dcterms:created>
  <dcterms:modified xsi:type="dcterms:W3CDTF">2026-01-06T20:50:31Z</dcterms:modified>
  <dc:identifier>DAG9kAPkkpE</dc:identifier>
</cp:coreProperties>
</file>